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9" r:id="rId1"/>
  </p:sldMasterIdLst>
  <p:notesMasterIdLst>
    <p:notesMasterId r:id="rId41"/>
  </p:notesMasterIdLst>
  <p:sldIdLst>
    <p:sldId id="390" r:id="rId2"/>
    <p:sldId id="391" r:id="rId3"/>
    <p:sldId id="393" r:id="rId4"/>
    <p:sldId id="394" r:id="rId5"/>
    <p:sldId id="396" r:id="rId6"/>
    <p:sldId id="398" r:id="rId7"/>
    <p:sldId id="397" r:id="rId8"/>
    <p:sldId id="399" r:id="rId9"/>
    <p:sldId id="389"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16" r:id="rId27"/>
    <p:sldId id="417" r:id="rId28"/>
    <p:sldId id="418" r:id="rId29"/>
    <p:sldId id="419" r:id="rId30"/>
    <p:sldId id="420" r:id="rId31"/>
    <p:sldId id="421" r:id="rId32"/>
    <p:sldId id="422" r:id="rId33"/>
    <p:sldId id="423" r:id="rId34"/>
    <p:sldId id="424" r:id="rId35"/>
    <p:sldId id="425" r:id="rId36"/>
    <p:sldId id="426" r:id="rId37"/>
    <p:sldId id="427" r:id="rId38"/>
    <p:sldId id="428" r:id="rId39"/>
    <p:sldId id="429" r:id="rId40"/>
  </p:sldIdLst>
  <p:sldSz cx="9144000" cy="5143500" type="screen16x9"/>
  <p:notesSz cx="6858000" cy="9144000"/>
  <p:embeddedFontLst>
    <p:embeddedFont>
      <p:font typeface="Calibri Light" panose="020F0302020204030204" pitchFamily="34" charset="0"/>
      <p:regular r:id="rId42"/>
      <p:italic r:id="rId43"/>
    </p:embeddedFont>
    <p:embeddedFont>
      <p:font typeface="맑은 고딕" panose="020B0503020000020004" pitchFamily="34" charset="-127"/>
      <p:regular r:id="rId44"/>
      <p:bold r:id="rId45"/>
    </p:embeddedFont>
    <p:embeddedFont>
      <p:font typeface="Calibri" panose="020F050202020403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91F679-6E18-4CFB-8C88-186F6D53AD6C}">
  <a:tblStyle styleId="{5E91F679-6E18-4CFB-8C88-186F6D53AD6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C57F329-87D1-456B-8195-E63EA1C84A3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7" d="100"/>
          <a:sy n="97" d="100"/>
        </p:scale>
        <p:origin x="78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306566413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971799" y="1473200"/>
            <a:ext cx="5398295" cy="1816098"/>
          </a:xfrm>
        </p:spPr>
        <p:txBody>
          <a:bodyPr anchor="b">
            <a:normAutofit/>
          </a:bodyPr>
          <a:lstStyle>
            <a:lvl1pPr algn="r">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2971799" y="3289300"/>
            <a:ext cx="5398295" cy="1054100"/>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699419" y="4402932"/>
            <a:ext cx="1200150" cy="283369"/>
          </a:xfrm>
        </p:spPr>
        <p:txBody>
          <a:bodyPr/>
          <a:lstStyle/>
          <a:p>
            <a:fld id="{4BDF68E2-58F2-4D09-BE8B-E3BD06533059}" type="datetimeFigureOut">
              <a:rPr lang="en-US" smtClean="0"/>
              <a:t>23/7/2024</a:t>
            </a:fld>
            <a:endParaRPr lang="en-US" dirty="0"/>
          </a:p>
        </p:txBody>
      </p:sp>
      <p:sp>
        <p:nvSpPr>
          <p:cNvPr id="5" name="Footer Placeholder 4"/>
          <p:cNvSpPr>
            <a:spLocks noGrp="1"/>
          </p:cNvSpPr>
          <p:nvPr>
            <p:ph type="ftr" sz="quarter" idx="11"/>
          </p:nvPr>
        </p:nvSpPr>
        <p:spPr>
          <a:xfrm>
            <a:off x="2971799" y="4402932"/>
            <a:ext cx="3670469" cy="283369"/>
          </a:xfrm>
        </p:spPr>
        <p:txBody>
          <a:bodyPr/>
          <a:lstStyle/>
          <a:p>
            <a:endParaRPr lang="en-US" dirty="0"/>
          </a:p>
        </p:txBody>
      </p:sp>
      <p:sp>
        <p:nvSpPr>
          <p:cNvPr id="6" name="Slide Number Placeholder 5"/>
          <p:cNvSpPr>
            <a:spLocks noGrp="1"/>
          </p:cNvSpPr>
          <p:nvPr>
            <p:ph type="sldNum" sz="quarter" idx="12"/>
          </p:nvPr>
        </p:nvSpPr>
        <p:spPr>
          <a:xfrm>
            <a:off x="7956719" y="4402932"/>
            <a:ext cx="413375" cy="283369"/>
          </a:xfrm>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13493898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3549649"/>
            <a:ext cx="759857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8701" y="699084"/>
            <a:ext cx="6569870" cy="23737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4351" y="3974702"/>
            <a:ext cx="7598570" cy="3702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4912950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343149"/>
          </a:xfrm>
        </p:spPr>
        <p:txBody>
          <a:bodyPr anchor="ctr">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0" y="3257550"/>
            <a:ext cx="7598571"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9497730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5" name="TextBox 14"/>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1" name="TextBox 10"/>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23406" y="2514600"/>
            <a:ext cx="7004388"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15599" y="3257550"/>
            <a:ext cx="7614275"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7687593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2" y="2481436"/>
            <a:ext cx="7598569" cy="1101600"/>
          </a:xfrm>
        </p:spPr>
        <p:txBody>
          <a:bodyPr anchor="b">
            <a:normAutofit/>
          </a:bodyPr>
          <a:lstStyle>
            <a:lvl1pPr algn="l">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514351" y="3583036"/>
            <a:ext cx="7598570"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8033407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3" name="TextBox 12"/>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4350" y="2914650"/>
            <a:ext cx="7601577" cy="66675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4349" y="3581400"/>
            <a:ext cx="7601577" cy="762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0574280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0573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14351" y="2628900"/>
            <a:ext cx="7598571"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514350" y="3257550"/>
            <a:ext cx="7598571"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3036695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8" name="Title 1"/>
          <p:cNvSpPr>
            <a:spLocks noGrp="1"/>
          </p:cNvSpPr>
          <p:nvPr>
            <p:ph type="title"/>
          </p:nvPr>
        </p:nvSpPr>
        <p:spPr>
          <a:xfrm>
            <a:off x="514351" y="457201"/>
            <a:ext cx="7598569" cy="1092200"/>
          </a:xfrm>
        </p:spPr>
        <p:txBody>
          <a:bodyPr/>
          <a:lstStyle/>
          <a:p>
            <a:r>
              <a:rPr lang="en-US"/>
              <a:t>Click to edit Master title style</a:t>
            </a:r>
            <a:endParaRPr lang="en-US" dirty="0"/>
          </a:p>
        </p:txBody>
      </p:sp>
    </p:spTree>
    <p:extLst>
      <p:ext uri="{BB962C8B-B14F-4D97-AF65-F5344CB8AC3E}">
        <p14:creationId xmlns:p14="http://schemas.microsoft.com/office/powerpoint/2010/main" val="1557566633"/>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Vertical Title 1"/>
          <p:cNvSpPr>
            <a:spLocks noGrp="1"/>
          </p:cNvSpPr>
          <p:nvPr>
            <p:ph type="title" orient="vert"/>
          </p:nvPr>
        </p:nvSpPr>
        <p:spPr>
          <a:xfrm>
            <a:off x="6494006" y="457200"/>
            <a:ext cx="1618914" cy="38862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457200"/>
            <a:ext cx="5874087" cy="38862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881231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22" name="Google Shape;22;p2"/>
          <p:cNvSpPr txBox="1">
            <a:spLocks noGrp="1"/>
          </p:cNvSpPr>
          <p:nvPr>
            <p:ph type="ctrTitle"/>
          </p:nvPr>
        </p:nvSpPr>
        <p:spPr>
          <a:xfrm>
            <a:off x="685800" y="2753825"/>
            <a:ext cx="56715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5000"/>
              <a:buNone/>
              <a:defRPr sz="5000">
                <a:solidFill>
                  <a:schemeClr val="lt1"/>
                </a:solidFill>
              </a:defRPr>
            </a:lvl1pPr>
            <a:lvl2pPr lvl="1">
              <a:spcBef>
                <a:spcPts val="0"/>
              </a:spcBef>
              <a:spcAft>
                <a:spcPts val="0"/>
              </a:spcAft>
              <a:buClr>
                <a:schemeClr val="lt1"/>
              </a:buClr>
              <a:buSzPts val="5000"/>
              <a:buNone/>
              <a:defRPr sz="5000">
                <a:solidFill>
                  <a:schemeClr val="lt1"/>
                </a:solidFill>
              </a:defRPr>
            </a:lvl2pPr>
            <a:lvl3pPr lvl="2">
              <a:spcBef>
                <a:spcPts val="0"/>
              </a:spcBef>
              <a:spcAft>
                <a:spcPts val="0"/>
              </a:spcAft>
              <a:buClr>
                <a:schemeClr val="lt1"/>
              </a:buClr>
              <a:buSzPts val="5000"/>
              <a:buNone/>
              <a:defRPr sz="5000">
                <a:solidFill>
                  <a:schemeClr val="lt1"/>
                </a:solidFill>
              </a:defRPr>
            </a:lvl3pPr>
            <a:lvl4pPr lvl="3">
              <a:spcBef>
                <a:spcPts val="0"/>
              </a:spcBef>
              <a:spcAft>
                <a:spcPts val="0"/>
              </a:spcAft>
              <a:buClr>
                <a:schemeClr val="lt1"/>
              </a:buClr>
              <a:buSzPts val="5000"/>
              <a:buNone/>
              <a:defRPr sz="5000">
                <a:solidFill>
                  <a:schemeClr val="lt1"/>
                </a:solidFill>
              </a:defRPr>
            </a:lvl4pPr>
            <a:lvl5pPr lvl="4">
              <a:spcBef>
                <a:spcPts val="0"/>
              </a:spcBef>
              <a:spcAft>
                <a:spcPts val="0"/>
              </a:spcAft>
              <a:buClr>
                <a:schemeClr val="lt1"/>
              </a:buClr>
              <a:buSzPts val="5000"/>
              <a:buNone/>
              <a:defRPr sz="5000">
                <a:solidFill>
                  <a:schemeClr val="lt1"/>
                </a:solidFill>
              </a:defRPr>
            </a:lvl5pPr>
            <a:lvl6pPr lvl="5">
              <a:spcBef>
                <a:spcPts val="0"/>
              </a:spcBef>
              <a:spcAft>
                <a:spcPts val="0"/>
              </a:spcAft>
              <a:buClr>
                <a:schemeClr val="lt1"/>
              </a:buClr>
              <a:buSzPts val="5000"/>
              <a:buNone/>
              <a:defRPr sz="5000">
                <a:solidFill>
                  <a:schemeClr val="lt1"/>
                </a:solidFill>
              </a:defRPr>
            </a:lvl6pPr>
            <a:lvl7pPr lvl="6">
              <a:spcBef>
                <a:spcPts val="0"/>
              </a:spcBef>
              <a:spcAft>
                <a:spcPts val="0"/>
              </a:spcAft>
              <a:buClr>
                <a:schemeClr val="lt1"/>
              </a:buClr>
              <a:buSzPts val="5000"/>
              <a:buNone/>
              <a:defRPr sz="5000">
                <a:solidFill>
                  <a:schemeClr val="lt1"/>
                </a:solidFill>
              </a:defRPr>
            </a:lvl7pPr>
            <a:lvl8pPr lvl="7">
              <a:spcBef>
                <a:spcPts val="0"/>
              </a:spcBef>
              <a:spcAft>
                <a:spcPts val="0"/>
              </a:spcAft>
              <a:buClr>
                <a:schemeClr val="lt1"/>
              </a:buClr>
              <a:buSzPts val="5000"/>
              <a:buNone/>
              <a:defRPr sz="5000">
                <a:solidFill>
                  <a:schemeClr val="lt1"/>
                </a:solidFill>
              </a:defRPr>
            </a:lvl8pPr>
            <a:lvl9pPr lvl="8">
              <a:spcBef>
                <a:spcPts val="0"/>
              </a:spcBef>
              <a:spcAft>
                <a:spcPts val="0"/>
              </a:spcAft>
              <a:buClr>
                <a:schemeClr val="lt1"/>
              </a:buClr>
              <a:buSzPts val="5000"/>
              <a:buNone/>
              <a:defRPr sz="5000">
                <a:solidFill>
                  <a:schemeClr val="lt1"/>
                </a:solidFill>
              </a:defRPr>
            </a:lvl9pPr>
          </a:lstStyle>
          <a:p>
            <a:endParaRPr/>
          </a:p>
        </p:txBody>
      </p:sp>
    </p:spTree>
    <p:extLst>
      <p:ext uri="{BB962C8B-B14F-4D97-AF65-F5344CB8AC3E}">
        <p14:creationId xmlns:p14="http://schemas.microsoft.com/office/powerpoint/2010/main" val="31726885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527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95874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242647" y="254632"/>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13645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7_Basic Layout">
    <p:bg>
      <p:bgRef idx="1002">
        <a:schemeClr val="bg2"/>
      </p:bgRef>
    </p:bg>
    <p:spTree>
      <p:nvGrpSpPr>
        <p:cNvPr id="1" name=""/>
        <p:cNvGrpSpPr/>
        <p:nvPr/>
      </p:nvGrpSpPr>
      <p:grpSpPr>
        <a:xfrm>
          <a:off x="0" y="0"/>
          <a:ext cx="0" cy="0"/>
          <a:chOff x="0" y="0"/>
          <a:chExt cx="0" cy="0"/>
        </a:xfrm>
      </p:grpSpPr>
      <p:sp>
        <p:nvSpPr>
          <p:cNvPr id="3" name="Rectangle 2"/>
          <p:cNvSpPr/>
          <p:nvPr userDrawn="1"/>
        </p:nvSpPr>
        <p:spPr>
          <a:xfrm>
            <a:off x="0" y="0"/>
            <a:ext cx="2843808" cy="51435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ko-KR" altLang="en-US" sz="1013"/>
          </a:p>
        </p:txBody>
      </p:sp>
      <p:sp>
        <p:nvSpPr>
          <p:cNvPr id="4" name="Freeform: Shape 3">
            <a:extLst>
              <a:ext uri="{FF2B5EF4-FFF2-40B4-BE49-F238E27FC236}">
                <a16:creationId xmlns:a16="http://schemas.microsoft.com/office/drawing/2014/main" xmlns="" id="{D6008956-0B06-40CE-B063-68DF2ECA9D66}"/>
              </a:ext>
            </a:extLst>
          </p:cNvPr>
          <p:cNvSpPr/>
          <p:nvPr userDrawn="1"/>
        </p:nvSpPr>
        <p:spPr>
          <a:xfrm>
            <a:off x="1948028" y="3837804"/>
            <a:ext cx="729323" cy="1150337"/>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solidFill>
          <a:ln w="8081" cap="flat">
            <a:noFill/>
            <a:prstDash val="solid"/>
            <a:miter/>
          </a:ln>
        </p:spPr>
        <p:txBody>
          <a:bodyPr rtlCol="0" anchor="ctr"/>
          <a:lstStyle/>
          <a:p>
            <a:endParaRPr lang="en-US" sz="1013"/>
          </a:p>
        </p:txBody>
      </p:sp>
      <p:sp>
        <p:nvSpPr>
          <p:cNvPr id="5" name="Freeform: Shape 4">
            <a:extLst>
              <a:ext uri="{FF2B5EF4-FFF2-40B4-BE49-F238E27FC236}">
                <a16:creationId xmlns:a16="http://schemas.microsoft.com/office/drawing/2014/main" xmlns="" id="{79C46A5D-CDB4-4268-AB6A-AB8617C7B237}"/>
              </a:ext>
            </a:extLst>
          </p:cNvPr>
          <p:cNvSpPr/>
          <p:nvPr userDrawn="1"/>
        </p:nvSpPr>
        <p:spPr>
          <a:xfrm>
            <a:off x="1741770" y="4337493"/>
            <a:ext cx="412516" cy="650648"/>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endParaRPr lang="en-US" sz="1013"/>
          </a:p>
        </p:txBody>
      </p:sp>
      <p:sp>
        <p:nvSpPr>
          <p:cNvPr id="6" name="Freeform: Shape 5">
            <a:extLst>
              <a:ext uri="{FF2B5EF4-FFF2-40B4-BE49-F238E27FC236}">
                <a16:creationId xmlns:a16="http://schemas.microsoft.com/office/drawing/2014/main" xmlns="" id="{2F8044CC-261A-40D2-AAFB-4B4954FFF4CC}"/>
              </a:ext>
            </a:extLst>
          </p:cNvPr>
          <p:cNvSpPr/>
          <p:nvPr userDrawn="1"/>
        </p:nvSpPr>
        <p:spPr>
          <a:xfrm>
            <a:off x="2391077" y="4435089"/>
            <a:ext cx="350639" cy="55305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endParaRPr lang="en-US" sz="1013"/>
          </a:p>
        </p:txBody>
      </p:sp>
    </p:spTree>
    <p:extLst>
      <p:ext uri="{BB962C8B-B14F-4D97-AF65-F5344CB8AC3E}">
        <p14:creationId xmlns:p14="http://schemas.microsoft.com/office/powerpoint/2010/main" val="4233285911"/>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2481436"/>
            <a:ext cx="7598570" cy="1101600"/>
          </a:xfrm>
        </p:spPr>
        <p:txBody>
          <a:bodyPr anchor="b"/>
          <a:lstStyle>
            <a:lvl1pPr algn="l">
              <a:defRPr sz="3000" b="0" cap="all"/>
            </a:lvl1pPr>
          </a:lstStyle>
          <a:p>
            <a:r>
              <a:rPr lang="en-US"/>
              <a:t>Click to edit Master title style</a:t>
            </a:r>
            <a:endParaRPr lang="en-US" dirty="0"/>
          </a:p>
        </p:txBody>
      </p:sp>
      <p:sp>
        <p:nvSpPr>
          <p:cNvPr id="3" name="Text Placeholder 2"/>
          <p:cNvSpPr>
            <a:spLocks noGrp="1"/>
          </p:cNvSpPr>
          <p:nvPr>
            <p:ph type="body" idx="1"/>
          </p:nvPr>
        </p:nvSpPr>
        <p:spPr>
          <a:xfrm>
            <a:off x="514349" y="3583036"/>
            <a:ext cx="7598571" cy="6453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4536410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4351" y="1606550"/>
            <a:ext cx="3746501" cy="273685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66421" y="1606551"/>
            <a:ext cx="3746499" cy="27368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149998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30252" y="1663700"/>
            <a:ext cx="3531791"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4351" y="2152651"/>
            <a:ext cx="3747692" cy="219074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72003" y="1670050"/>
            <a:ext cx="35421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367612" y="2152651"/>
            <a:ext cx="3746501" cy="219074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23/7/2024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05411617"/>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23/7/2024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9454759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23/7/2024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5718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555750"/>
            <a:ext cx="2760664" cy="1028700"/>
          </a:xfrm>
        </p:spPr>
        <p:txBody>
          <a:bodyPr anchor="b">
            <a:normAutofit/>
          </a:bodyPr>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486151" y="457201"/>
            <a:ext cx="4626770" cy="38862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14350" y="2584450"/>
            <a:ext cx="2760664" cy="13716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20688596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200150"/>
            <a:ext cx="4623490"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52190" y="685800"/>
            <a:ext cx="2460731" cy="3429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4350" y="2228850"/>
            <a:ext cx="4623490" cy="13716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8217345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457201"/>
            <a:ext cx="7598569" cy="1092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4351" y="1606551"/>
            <a:ext cx="7598569" cy="273685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42245" y="4402932"/>
            <a:ext cx="1200150"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48A87A34-81AB-432B-8DAE-1953F412C126}" type="datetimeFigureOut">
              <a:rPr lang="en-US" smtClean="0"/>
              <a:pPr/>
              <a:t>23/7/2024</a:t>
            </a:fld>
            <a:endParaRPr lang="en-US" dirty="0"/>
          </a:p>
        </p:txBody>
      </p:sp>
      <p:sp>
        <p:nvSpPr>
          <p:cNvPr id="5" name="Footer Placeholder 4"/>
          <p:cNvSpPr>
            <a:spLocks noGrp="1"/>
          </p:cNvSpPr>
          <p:nvPr>
            <p:ph type="ftr" sz="quarter" idx="3"/>
          </p:nvPr>
        </p:nvSpPr>
        <p:spPr>
          <a:xfrm>
            <a:off x="514351" y="4402932"/>
            <a:ext cx="5870744" cy="283369"/>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699546" y="4402932"/>
            <a:ext cx="413375"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5096074"/>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11" r:id="rId19"/>
    <p:sldLayoutId id="2147483712" r:id="rId20"/>
    <p:sldLayoutId id="2147483713" r:id="rId21"/>
  </p:sldLayoutIdLst>
  <p:transition>
    <p:fade thruBlk="1"/>
  </p:transition>
  <p:hf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a:extLst>
              <a:ext uri="{FF2B5EF4-FFF2-40B4-BE49-F238E27FC236}">
                <a16:creationId xmlns:a16="http://schemas.microsoft.com/office/drawing/2014/main" xmlns="" id="{CD4E8CE7-5D30-4C46-BFB0-3CFC42311CA8}"/>
              </a:ext>
            </a:extLst>
          </p:cNvPr>
          <p:cNvSpPr/>
          <p:nvPr/>
        </p:nvSpPr>
        <p:spPr>
          <a:xfrm>
            <a:off x="3129286" y="1115338"/>
            <a:ext cx="62470" cy="62470"/>
          </a:xfrm>
          <a:prstGeom prst="ellipse">
            <a:avLst/>
          </a:prstGeom>
          <a:solidFill>
            <a:schemeClr val="bg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latin typeface="Calibri" panose="020F0502020204030204"/>
            </a:endParaRPr>
          </a:p>
        </p:txBody>
      </p:sp>
      <p:sp>
        <p:nvSpPr>
          <p:cNvPr id="37" name="TextBox 36">
            <a:extLst>
              <a:ext uri="{FF2B5EF4-FFF2-40B4-BE49-F238E27FC236}">
                <a16:creationId xmlns:a16="http://schemas.microsoft.com/office/drawing/2014/main" xmlns="" id="{5CF5BDA4-10C7-46A6-AC30-523A3FC438AC}"/>
              </a:ext>
            </a:extLst>
          </p:cNvPr>
          <p:cNvSpPr txBox="1"/>
          <p:nvPr/>
        </p:nvSpPr>
        <p:spPr>
          <a:xfrm>
            <a:off x="3791607" y="567333"/>
            <a:ext cx="4233041" cy="646331"/>
          </a:xfrm>
          <a:prstGeom prst="rect">
            <a:avLst/>
          </a:prstGeom>
          <a:noFill/>
        </p:spPr>
        <p:txBody>
          <a:bodyPr wrap="square" rtlCol="0" anchor="ctr">
            <a:spAutoFit/>
          </a:bodyPr>
          <a:lstStyle/>
          <a:p>
            <a:pPr algn="ctr"/>
            <a:r>
              <a:rPr lang="en-US" altLang="ko-KR" sz="1800" b="1">
                <a:solidFill>
                  <a:prstClr val="white"/>
                </a:solidFill>
                <a:latin typeface="Times New Roman" panose="02020603050405020304" pitchFamily="18" charset="0"/>
                <a:ea typeface="맑은 고딕" panose="020B0503020000020004" pitchFamily="34" charset="-127"/>
                <a:cs typeface="Times New Roman" panose="02020603050405020304" pitchFamily="18" charset="0"/>
              </a:rPr>
              <a:t>CỤC THUẾ THÀNH PHỐ HÀ NỘI</a:t>
            </a:r>
          </a:p>
          <a:p>
            <a:pPr algn="ctr"/>
            <a:r>
              <a:rPr lang="en-US" altLang="ko-KR" sz="1800" b="1">
                <a:solidFill>
                  <a:prstClr val="white"/>
                </a:solidFill>
                <a:latin typeface="Times New Roman" panose="02020603050405020304" pitchFamily="18" charset="0"/>
                <a:ea typeface="맑은 고딕" panose="020B0503020000020004" pitchFamily="34" charset="-127"/>
                <a:cs typeface="Times New Roman" panose="02020603050405020304" pitchFamily="18" charset="0"/>
              </a:rPr>
              <a:t>CHI CỤC THUẾ QUẬN LONG BIÊN</a:t>
            </a:r>
            <a:endParaRPr lang="en-US" altLang="ko-KR" sz="1800" b="1" dirty="0" err="1">
              <a:solidFill>
                <a:prstClr val="white"/>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8" name="TextBox 37">
            <a:extLst>
              <a:ext uri="{FF2B5EF4-FFF2-40B4-BE49-F238E27FC236}">
                <a16:creationId xmlns:a16="http://schemas.microsoft.com/office/drawing/2014/main" xmlns="" id="{C062103B-F514-4BE9-B5B2-C13878D2FE7C}"/>
              </a:ext>
            </a:extLst>
          </p:cNvPr>
          <p:cNvSpPr txBox="1"/>
          <p:nvPr/>
        </p:nvSpPr>
        <p:spPr>
          <a:xfrm>
            <a:off x="2669627" y="1962150"/>
            <a:ext cx="6477000" cy="1338828"/>
          </a:xfrm>
          <a:prstGeom prst="rect">
            <a:avLst/>
          </a:prstGeom>
          <a:noFill/>
        </p:spPr>
        <p:txBody>
          <a:bodyPr wrap="square" rtlCol="0" anchor="ctr">
            <a:spAutoFit/>
          </a:bodyPr>
          <a:lstStyle/>
          <a:p>
            <a:pPr algn="ctr"/>
            <a:r>
              <a:rPr lang="vi-VN" altLang="ko-KR" sz="2700" b="1" dirty="0">
                <a:solidFill>
                  <a:prstClr val="white"/>
                </a:solidFill>
                <a:latin typeface="Times New Roman" panose="02020603050405020304" pitchFamily="18" charset="0"/>
                <a:ea typeface="맑은 고딕" panose="020B0503020000020004" pitchFamily="34" charset="-127"/>
                <a:cs typeface="Times New Roman" panose="02020603050405020304" pitchFamily="18" charset="0"/>
              </a:rPr>
              <a:t>HƯỚNG DẪN CÀI ĐẶT, SỬ DỤNG ỨNG DỤNG THUẾ ĐIỆN TỬ DÀNH CHO </a:t>
            </a:r>
            <a:br>
              <a:rPr lang="vi-VN" altLang="ko-KR" sz="2700" b="1" dirty="0">
                <a:solidFill>
                  <a:prstClr val="white"/>
                </a:solidFill>
                <a:latin typeface="Times New Roman" panose="02020603050405020304" pitchFamily="18" charset="0"/>
                <a:ea typeface="맑은 고딕" panose="020B0503020000020004" pitchFamily="34" charset="-127"/>
                <a:cs typeface="Times New Roman" panose="02020603050405020304" pitchFamily="18" charset="0"/>
              </a:rPr>
            </a:br>
            <a:r>
              <a:rPr lang="vi-VN" altLang="ko-KR" sz="2700" b="1" dirty="0">
                <a:solidFill>
                  <a:prstClr val="white"/>
                </a:solidFill>
                <a:latin typeface="Times New Roman" panose="02020603050405020304" pitchFamily="18" charset="0"/>
                <a:ea typeface="맑은 고딕" panose="020B0503020000020004" pitchFamily="34" charset="-127"/>
                <a:cs typeface="Times New Roman" panose="02020603050405020304" pitchFamily="18" charset="0"/>
              </a:rPr>
              <a:t>THIẾT BỊ DI ĐỘNG (ETAXMOB</a:t>
            </a:r>
            <a:r>
              <a:rPr lang="en-US" altLang="ko-KR" sz="2700" b="1" dirty="0">
                <a:solidFill>
                  <a:prstClr val="white"/>
                </a:solidFill>
                <a:latin typeface="Times New Roman" panose="02020603050405020304" pitchFamily="18" charset="0"/>
                <a:ea typeface="맑은 고딕" panose="020B0503020000020004" pitchFamily="34" charset="-127"/>
                <a:cs typeface="Times New Roman" panose="02020603050405020304" pitchFamily="18" charset="0"/>
              </a:rPr>
              <a:t>I</a:t>
            </a:r>
            <a:r>
              <a:rPr lang="vi-VN" altLang="ko-KR" sz="2700" b="1" dirty="0">
                <a:solidFill>
                  <a:prstClr val="white"/>
                </a:solidFill>
                <a:latin typeface="Times New Roman" panose="02020603050405020304" pitchFamily="18" charset="0"/>
                <a:ea typeface="맑은 고딕" panose="020B0503020000020004" pitchFamily="34" charset="-127"/>
                <a:cs typeface="Times New Roman" panose="02020603050405020304" pitchFamily="18" charset="0"/>
              </a:rPr>
              <a:t>LE)</a:t>
            </a:r>
            <a:endParaRPr lang="ko-KR" altLang="en-US" sz="1050" dirty="0">
              <a:solidFill>
                <a:prstClr val="white"/>
              </a:solidFill>
              <a:latin typeface="Calibri" panose="020F0502020204030204"/>
              <a:ea typeface="맑은 고딕" panose="020B0503020000020004" pitchFamily="34" charset="-127"/>
              <a:cs typeface="Arial" pitchFamily="34" charset="0"/>
            </a:endParaRPr>
          </a:p>
        </p:txBody>
      </p:sp>
      <p:sp>
        <p:nvSpPr>
          <p:cNvPr id="39" name="TextBox 38">
            <a:extLst>
              <a:ext uri="{FF2B5EF4-FFF2-40B4-BE49-F238E27FC236}">
                <a16:creationId xmlns:a16="http://schemas.microsoft.com/office/drawing/2014/main" xmlns="" id="{5CF5BDA4-10C7-46A6-AC30-523A3FC438AC}"/>
              </a:ext>
            </a:extLst>
          </p:cNvPr>
          <p:cNvSpPr txBox="1"/>
          <p:nvPr/>
        </p:nvSpPr>
        <p:spPr>
          <a:xfrm>
            <a:off x="4046711" y="4347048"/>
            <a:ext cx="3252903" cy="265457"/>
          </a:xfrm>
          <a:prstGeom prst="rect">
            <a:avLst/>
          </a:prstGeom>
          <a:noFill/>
        </p:spPr>
        <p:txBody>
          <a:bodyPr wrap="square" rtlCol="0" anchor="ctr">
            <a:spAutoFit/>
          </a:bodyPr>
          <a:lstStyle/>
          <a:p>
            <a:pPr algn="ctr"/>
            <a:r>
              <a:rPr lang="en-US" altLang="ko-KR" sz="1125" b="1">
                <a:solidFill>
                  <a:prstClr val="white"/>
                </a:solidFill>
                <a:latin typeface="Times New Roman" panose="02020603050405020304" pitchFamily="18" charset="0"/>
                <a:ea typeface="맑은 고딕" panose="020B0503020000020004" pitchFamily="34" charset="-127"/>
                <a:cs typeface="Times New Roman" panose="02020603050405020304" pitchFamily="18" charset="0"/>
              </a:rPr>
              <a:t>NĂM 2024</a:t>
            </a:r>
            <a:endParaRPr lang="ko-KR" altLang="en-US" sz="1125" b="1" dirty="0">
              <a:solidFill>
                <a:prstClr val="white"/>
              </a:solidFill>
              <a:latin typeface="Times New Roman" panose="02020603050405020304" pitchFamily="18" charset="0"/>
              <a:ea typeface="맑은 고딕" panose="020B0503020000020004" pitchFamily="34" charset="-127"/>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9851" y="316064"/>
            <a:ext cx="1133620" cy="1148870"/>
          </a:xfrm>
          <a:prstGeom prst="ellipse">
            <a:avLst/>
          </a:prstGeom>
          <a:ln>
            <a:noFill/>
          </a:ln>
          <a:effectLst>
            <a:softEdge rad="112500"/>
          </a:effectLst>
        </p:spPr>
      </p:pic>
    </p:spTree>
    <p:extLst>
      <p:ext uri="{BB962C8B-B14F-4D97-AF65-F5344CB8AC3E}">
        <p14:creationId xmlns:p14="http://schemas.microsoft.com/office/powerpoint/2010/main" val="398346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xmlns="" id="{2054BC5A-3265-415C-BD43-D0495E3541FF}"/>
              </a:ext>
            </a:extLst>
          </p:cNvPr>
          <p:cNvSpPr txBox="1">
            <a:spLocks/>
          </p:cNvSpPr>
          <p:nvPr/>
        </p:nvSpPr>
        <p:spPr>
          <a:xfrm>
            <a:off x="838200" y="1581150"/>
            <a:ext cx="2438400" cy="1357313"/>
          </a:xfrm>
          <a:prstGeom prst="rect">
            <a:avLst/>
          </a:prstGeom>
          <a:effectLst/>
        </p:spPr>
        <p:txBody>
          <a:bodyPr vert="horz" lIns="91440" tIns="45720" rIns="91440" bIns="45720" rtlCol="0" anchor="ctr">
            <a:noAutofit/>
          </a:bodyPr>
          <a:lst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uClrTx/>
              <a:buFontTx/>
            </a:pPr>
            <a:r>
              <a:rPr lang="vi-VN" sz="1800">
                <a:solidFill>
                  <a:schemeClr val="tx1">
                    <a:lumMod val="95000"/>
                  </a:schemeClr>
                </a:solidFill>
                <a:latin typeface="Times New Roman" panose="02020603050405020304" pitchFamily="18" charset="0"/>
                <a:cs typeface="Times New Roman" panose="02020603050405020304" pitchFamily="18" charset="0"/>
              </a:rPr>
              <a:t>Giao diện ứng dụng thuế điện tử </a:t>
            </a:r>
            <a:r>
              <a:rPr lang="vi-VN" sz="1800">
                <a:solidFill>
                  <a:schemeClr val="tx1">
                    <a:lumMod val="95000"/>
                  </a:schemeClr>
                </a:solidFill>
                <a:latin typeface="+mn-lt"/>
                <a:cs typeface="Times New Roman" panose="02020603050405020304" pitchFamily="18" charset="0"/>
              </a:rPr>
              <a:t>Etaxmobile</a:t>
            </a:r>
            <a:r>
              <a:rPr lang="vi-VN" sz="1800">
                <a:solidFill>
                  <a:schemeClr val="tx1">
                    <a:lumMod val="95000"/>
                  </a:schemeClr>
                </a:solidFill>
                <a:latin typeface="Times New Roman" panose="02020603050405020304" pitchFamily="18" charset="0"/>
                <a:cs typeface="Times New Roman" panose="02020603050405020304" pitchFamily="18" charset="0"/>
              </a:rPr>
              <a:t> sau khi tải xuống điện thoại.</a:t>
            </a:r>
            <a:endParaRPr lang="en-US" sz="1800" dirty="0">
              <a:solidFill>
                <a:schemeClr val="tx1">
                  <a:lumMod val="95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xmlns="" id="{8A99EB75-8BD1-49A4-8E02-0F514E45214A}"/>
              </a:ext>
            </a:extLst>
          </p:cNvPr>
          <p:cNvPicPr>
            <a:picLocks noChangeAspect="1"/>
          </p:cNvPicPr>
          <p:nvPr/>
        </p:nvPicPr>
        <p:blipFill>
          <a:blip r:embed="rId2"/>
          <a:stretch>
            <a:fillRect/>
          </a:stretch>
        </p:blipFill>
        <p:spPr>
          <a:xfrm>
            <a:off x="4343400" y="207725"/>
            <a:ext cx="2438400" cy="4732712"/>
          </a:xfrm>
          <a:prstGeom prst="rect">
            <a:avLst/>
          </a:prstGeom>
        </p:spPr>
      </p:pic>
    </p:spTree>
    <p:extLst>
      <p:ext uri="{BB962C8B-B14F-4D97-AF65-F5344CB8AC3E}">
        <p14:creationId xmlns:p14="http://schemas.microsoft.com/office/powerpoint/2010/main" val="146302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6FA3862-8E86-4E6D-9158-66E0D8E02B72}"/>
              </a:ext>
            </a:extLst>
          </p:cNvPr>
          <p:cNvSpPr txBox="1"/>
          <p:nvPr/>
        </p:nvSpPr>
        <p:spPr>
          <a:xfrm>
            <a:off x="152400" y="1200150"/>
            <a:ext cx="2590800" cy="1993366"/>
          </a:xfrm>
          <a:prstGeom prst="rect">
            <a:avLst/>
          </a:prstGeom>
          <a:noFill/>
        </p:spPr>
        <p:txBody>
          <a:bodyPr wrap="square">
            <a:spAutoFit/>
          </a:bodyPr>
          <a:lstStyle/>
          <a:p>
            <a:pPr marL="76200" indent="0" algn="just">
              <a:lnSpc>
                <a:spcPct val="90000"/>
              </a:lnSpc>
              <a:spcBef>
                <a:spcPts val="500"/>
              </a:spcBef>
              <a:spcAft>
                <a:spcPts val="500"/>
              </a:spcAft>
              <a:buNone/>
            </a:pPr>
            <a:r>
              <a:rPr lang="en-US" sz="1600" b="1" dirty="0" err="1">
                <a:solidFill>
                  <a:schemeClr val="tx1"/>
                </a:solidFill>
                <a:effectLst/>
                <a:latin typeface="Arial "/>
                <a:ea typeface="Times New Roman" panose="02020603050405020304" pitchFamily="18" charset="0"/>
                <a:cs typeface="Times New Roman" panose="02020603050405020304" pitchFamily="18" charset="0"/>
              </a:rPr>
              <a:t>Đăng</a:t>
            </a:r>
            <a:r>
              <a:rPr lang="en-US" sz="1600" b="1" dirty="0">
                <a:solidFill>
                  <a:schemeClr val="tx1"/>
                </a:solidFill>
                <a:effectLst/>
                <a:latin typeface="Arial "/>
                <a:ea typeface="Times New Roman" panose="02020603050405020304" pitchFamily="18" charset="0"/>
                <a:cs typeface="Times New Roman" panose="02020603050405020304" pitchFamily="18" charset="0"/>
              </a:rPr>
              <a:t> </a:t>
            </a:r>
            <a:r>
              <a:rPr lang="en-US" sz="1600" b="1" dirty="0" err="1">
                <a:solidFill>
                  <a:schemeClr val="tx1"/>
                </a:solidFill>
                <a:effectLst/>
                <a:latin typeface="Arial "/>
                <a:ea typeface="Times New Roman" panose="02020603050405020304" pitchFamily="18" charset="0"/>
                <a:cs typeface="Times New Roman" panose="02020603050405020304" pitchFamily="18" charset="0"/>
              </a:rPr>
              <a:t>nhập</a:t>
            </a:r>
            <a:r>
              <a:rPr lang="en-US" sz="1600" b="1" dirty="0">
                <a:solidFill>
                  <a:schemeClr val="tx1"/>
                </a:solidFill>
                <a:effectLst/>
                <a:latin typeface="Arial "/>
                <a:ea typeface="Times New Roman" panose="02020603050405020304" pitchFamily="18" charset="0"/>
                <a:cs typeface="Times New Roman" panose="02020603050405020304" pitchFamily="18" charset="0"/>
              </a:rPr>
              <a:t> </a:t>
            </a:r>
            <a:r>
              <a:rPr lang="en-US" sz="1600" b="1" dirty="0" err="1">
                <a:solidFill>
                  <a:schemeClr val="tx1"/>
                </a:solidFill>
                <a:effectLst/>
                <a:latin typeface="Arial "/>
                <a:ea typeface="Times New Roman" panose="02020603050405020304" pitchFamily="18" charset="0"/>
                <a:cs typeface="Times New Roman" panose="02020603050405020304" pitchFamily="18" charset="0"/>
              </a:rPr>
              <a:t>bằng</a:t>
            </a:r>
            <a:r>
              <a:rPr lang="en-US" sz="1600" b="1" dirty="0">
                <a:solidFill>
                  <a:schemeClr val="tx1"/>
                </a:solidFill>
                <a:effectLst/>
                <a:latin typeface="Arial "/>
                <a:ea typeface="Times New Roman" panose="02020603050405020304" pitchFamily="18" charset="0"/>
                <a:cs typeface="Times New Roman" panose="02020603050405020304" pitchFamily="18" charset="0"/>
              </a:rPr>
              <a:t> </a:t>
            </a:r>
            <a:r>
              <a:rPr lang="en-US" sz="1600" b="1" dirty="0" err="1">
                <a:solidFill>
                  <a:schemeClr val="tx1"/>
                </a:solidFill>
                <a:effectLst/>
                <a:latin typeface="Arial "/>
                <a:ea typeface="Times New Roman" panose="02020603050405020304" pitchFamily="18" charset="0"/>
                <a:cs typeface="Times New Roman" panose="02020603050405020304" pitchFamily="18" charset="0"/>
              </a:rPr>
              <a:t>tài</a:t>
            </a:r>
            <a:r>
              <a:rPr lang="en-US" sz="1600" b="1" dirty="0">
                <a:solidFill>
                  <a:schemeClr val="tx1"/>
                </a:solidFill>
                <a:effectLst/>
                <a:latin typeface="Arial "/>
                <a:ea typeface="Times New Roman" panose="02020603050405020304" pitchFamily="18" charset="0"/>
                <a:cs typeface="Times New Roman" panose="02020603050405020304" pitchFamily="18" charset="0"/>
              </a:rPr>
              <a:t> </a:t>
            </a:r>
            <a:r>
              <a:rPr lang="en-US" sz="1600" b="1" dirty="0" err="1">
                <a:solidFill>
                  <a:schemeClr val="tx1"/>
                </a:solidFill>
                <a:effectLst/>
                <a:latin typeface="Arial "/>
                <a:ea typeface="Times New Roman" panose="02020603050405020304" pitchFamily="18" charset="0"/>
                <a:cs typeface="Times New Roman" panose="02020603050405020304" pitchFamily="18" charset="0"/>
              </a:rPr>
              <a:t>khoản</a:t>
            </a:r>
            <a:r>
              <a:rPr lang="en-US" sz="1600" b="1" dirty="0">
                <a:solidFill>
                  <a:schemeClr val="tx1"/>
                </a:solidFill>
                <a:effectLst/>
                <a:latin typeface="Arial "/>
                <a:ea typeface="Times New Roman" panose="02020603050405020304" pitchFamily="18" charset="0"/>
                <a:cs typeface="Times New Roman" panose="02020603050405020304" pitchFamily="18" charset="0"/>
              </a:rPr>
              <a:t> </a:t>
            </a:r>
            <a:r>
              <a:rPr lang="en-US" sz="1600" b="1" dirty="0" err="1">
                <a:solidFill>
                  <a:schemeClr val="tx1"/>
                </a:solidFill>
                <a:effectLst/>
                <a:latin typeface="Arial "/>
                <a:ea typeface="Times New Roman" panose="02020603050405020304" pitchFamily="18" charset="0"/>
                <a:cs typeface="Times New Roman" panose="02020603050405020304" pitchFamily="18" charset="0"/>
              </a:rPr>
              <a:t>VNeID</a:t>
            </a:r>
            <a:endParaRPr lang="vi-VN" sz="1600" b="1" dirty="0">
              <a:solidFill>
                <a:schemeClr val="tx1"/>
              </a:solidFill>
              <a:latin typeface="Arial "/>
              <a:ea typeface="Calibri" panose="020F0502020204030204" pitchFamily="34" charset="0"/>
              <a:cs typeface="Times New Roman" panose="02020603050405020304" pitchFamily="18" charset="0"/>
            </a:endParaRPr>
          </a:p>
          <a:p>
            <a:pPr marL="76200" indent="0" algn="just">
              <a:lnSpc>
                <a:spcPct val="90000"/>
              </a:lnSpc>
              <a:spcBef>
                <a:spcPts val="500"/>
              </a:spcBef>
              <a:spcAft>
                <a:spcPts val="500"/>
              </a:spcAft>
              <a:buNone/>
            </a:pPr>
            <a:r>
              <a:rPr lang="en-US" sz="1600" dirty="0">
                <a:solidFill>
                  <a:schemeClr val="tx1"/>
                </a:solidFill>
                <a:effectLst/>
                <a:latin typeface="Arial "/>
                <a:ea typeface="Times New Roman" panose="02020603050405020304" pitchFamily="18" charset="0"/>
                <a:cs typeface="Times New Roman" panose="02020603050405020304" pitchFamily="18" charset="0"/>
              </a:rPr>
              <a:t>Sau </a:t>
            </a:r>
            <a:r>
              <a:rPr lang="en-US" sz="1600" dirty="0" err="1">
                <a:solidFill>
                  <a:schemeClr val="tx1"/>
                </a:solidFill>
                <a:effectLst/>
                <a:latin typeface="Arial "/>
                <a:ea typeface="Times New Roman" panose="02020603050405020304" pitchFamily="18" charset="0"/>
                <a:cs typeface="Times New Roman" panose="02020603050405020304" pitchFamily="18" charset="0"/>
              </a:rPr>
              <a:t>khi</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cài</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đặt</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người</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nộp</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thuế</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tiến</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hành</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đăng</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nhập</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vào</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ứng</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dụng</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eTax</a:t>
            </a:r>
            <a:r>
              <a:rPr lang="en-US" sz="1600" dirty="0">
                <a:solidFill>
                  <a:schemeClr val="tx1"/>
                </a:solidFill>
                <a:effectLst/>
                <a:latin typeface="Arial "/>
                <a:ea typeface="Times New Roman" panose="02020603050405020304" pitchFamily="18" charset="0"/>
                <a:cs typeface="Times New Roman" panose="02020603050405020304" pitchFamily="18" charset="0"/>
              </a:rPr>
              <a:t> Mobile </a:t>
            </a:r>
            <a:r>
              <a:rPr lang="en-US" sz="1600" dirty="0" err="1">
                <a:solidFill>
                  <a:schemeClr val="tx1"/>
                </a:solidFill>
                <a:effectLst/>
                <a:latin typeface="Arial "/>
                <a:ea typeface="Times New Roman" panose="02020603050405020304" pitchFamily="18" charset="0"/>
                <a:cs typeface="Times New Roman" panose="02020603050405020304" pitchFamily="18" charset="0"/>
              </a:rPr>
              <a:t>bằng</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tài</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khoản</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VNeID</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để</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thực</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hiện</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nộp</a:t>
            </a:r>
            <a:r>
              <a:rPr lang="en-US" sz="1600" dirty="0">
                <a:solidFill>
                  <a:schemeClr val="tx1"/>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solidFill>
                <a:effectLst/>
                <a:latin typeface="Arial "/>
                <a:ea typeface="Times New Roman" panose="02020603050405020304" pitchFamily="18" charset="0"/>
                <a:cs typeface="Times New Roman" panose="02020603050405020304" pitchFamily="18" charset="0"/>
              </a:rPr>
              <a:t>thuế</a:t>
            </a:r>
            <a:r>
              <a:rPr lang="vi-VN" sz="1600" dirty="0">
                <a:solidFill>
                  <a:schemeClr val="tx1"/>
                </a:solidFill>
                <a:effectLst/>
                <a:latin typeface="Arial "/>
                <a:ea typeface="Times New Roman" panose="02020603050405020304" pitchFamily="18" charset="0"/>
                <a:cs typeface="Times New Roman" panose="02020603050405020304" pitchFamily="18" charset="0"/>
              </a:rPr>
              <a:t>.</a:t>
            </a:r>
          </a:p>
        </p:txBody>
      </p:sp>
      <p:pic>
        <p:nvPicPr>
          <p:cNvPr id="4" name="Picture 3">
            <a:extLst>
              <a:ext uri="{FF2B5EF4-FFF2-40B4-BE49-F238E27FC236}">
                <a16:creationId xmlns:a16="http://schemas.microsoft.com/office/drawing/2014/main" xmlns="" id="{8A99EB75-8BD1-49A4-8E02-0F514E45214A}"/>
              </a:ext>
            </a:extLst>
          </p:cNvPr>
          <p:cNvPicPr>
            <a:picLocks noChangeAspect="1"/>
          </p:cNvPicPr>
          <p:nvPr/>
        </p:nvPicPr>
        <p:blipFill>
          <a:blip r:embed="rId2"/>
          <a:stretch>
            <a:fillRect/>
          </a:stretch>
        </p:blipFill>
        <p:spPr>
          <a:xfrm>
            <a:off x="3200400" y="288882"/>
            <a:ext cx="2438400" cy="4732712"/>
          </a:xfrm>
          <a:prstGeom prst="rect">
            <a:avLst/>
          </a:prstGeom>
        </p:spPr>
      </p:pic>
      <p:pic>
        <p:nvPicPr>
          <p:cNvPr id="5" name="Picture 4">
            <a:extLst>
              <a:ext uri="{FF2B5EF4-FFF2-40B4-BE49-F238E27FC236}">
                <a16:creationId xmlns:a16="http://schemas.microsoft.com/office/drawing/2014/main" xmlns="" id="{CA611FB7-519C-4E2A-A043-42903AE2BA81}"/>
              </a:ext>
            </a:extLst>
          </p:cNvPr>
          <p:cNvPicPr>
            <a:picLocks noChangeAspect="1"/>
          </p:cNvPicPr>
          <p:nvPr/>
        </p:nvPicPr>
        <p:blipFill>
          <a:blip r:embed="rId3"/>
          <a:stretch>
            <a:fillRect/>
          </a:stretch>
        </p:blipFill>
        <p:spPr>
          <a:xfrm>
            <a:off x="6172200" y="288882"/>
            <a:ext cx="2760779" cy="4698340"/>
          </a:xfrm>
          <a:prstGeom prst="rect">
            <a:avLst/>
          </a:prstGeom>
        </p:spPr>
      </p:pic>
    </p:spTree>
    <p:extLst>
      <p:ext uri="{BB962C8B-B14F-4D97-AF65-F5344CB8AC3E}">
        <p14:creationId xmlns:p14="http://schemas.microsoft.com/office/powerpoint/2010/main" val="1346427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63370A6-1B9E-46F4-BC1A-051428493429}"/>
              </a:ext>
            </a:extLst>
          </p:cNvPr>
          <p:cNvPicPr>
            <a:picLocks noChangeAspect="1"/>
          </p:cNvPicPr>
          <p:nvPr/>
        </p:nvPicPr>
        <p:blipFill>
          <a:blip r:embed="rId2"/>
          <a:stretch>
            <a:fillRect/>
          </a:stretch>
        </p:blipFill>
        <p:spPr>
          <a:xfrm>
            <a:off x="5410200" y="5766"/>
            <a:ext cx="2819400" cy="5137733"/>
          </a:xfrm>
          <a:prstGeom prst="rect">
            <a:avLst/>
          </a:prstGeom>
        </p:spPr>
      </p:pic>
      <p:sp>
        <p:nvSpPr>
          <p:cNvPr id="4" name="TextBox 3">
            <a:extLst>
              <a:ext uri="{FF2B5EF4-FFF2-40B4-BE49-F238E27FC236}">
                <a16:creationId xmlns:a16="http://schemas.microsoft.com/office/drawing/2014/main" xmlns="" id="{CABD2C64-7696-43A2-B237-AE9F907AC071}"/>
              </a:ext>
            </a:extLst>
          </p:cNvPr>
          <p:cNvSpPr txBox="1"/>
          <p:nvPr/>
        </p:nvSpPr>
        <p:spPr>
          <a:xfrm>
            <a:off x="838200" y="1123950"/>
            <a:ext cx="3429000" cy="2281907"/>
          </a:xfrm>
          <a:prstGeom prst="rect">
            <a:avLst/>
          </a:prstGeom>
          <a:noFill/>
        </p:spPr>
        <p:txBody>
          <a:bodyPr wrap="square">
            <a:spAutoFit/>
          </a:bodyPr>
          <a:lstStyle/>
          <a:p>
            <a:pPr algn="just">
              <a:lnSpc>
                <a:spcPct val="110000"/>
              </a:lnSpc>
              <a:spcBef>
                <a:spcPts val="500"/>
              </a:spcBef>
              <a:spcAft>
                <a:spcPts val="500"/>
              </a:spcAft>
            </a:pPr>
            <a:r>
              <a:rPr lang="en-US" sz="1600" b="1" dirty="0">
                <a:solidFill>
                  <a:schemeClr val="tx1">
                    <a:lumMod val="95000"/>
                  </a:schemeClr>
                </a:solidFill>
                <a:effectLst/>
                <a:latin typeface="Arial "/>
                <a:ea typeface="Times New Roman" panose="02020603050405020304" pitchFamily="18" charset="0"/>
                <a:cs typeface="Times New Roman" panose="02020603050405020304" pitchFamily="18" charset="0"/>
              </a:rPr>
              <a:t>ĐĂNG XUẤT</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Khi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muốn</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thoát</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khỏi</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ứng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dụng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người</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dùng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chọn</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Đăng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xuất</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trong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menu ở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góc</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bên</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phải</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trên</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cùng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tại</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màn</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hình</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trang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chủ</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ứng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dụng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a:t>
            </a:r>
            <a:endParaRPr lang="en-US" sz="1600" dirty="0">
              <a:solidFill>
                <a:schemeClr val="tx1">
                  <a:lumMod val="95000"/>
                </a:schemeClr>
              </a:solidFill>
              <a:effectLst/>
              <a:latin typeface="Arial "/>
              <a:ea typeface="Calibri" panose="020F0502020204030204" pitchFamily="34" charset="0"/>
              <a:cs typeface="Times New Roman" panose="02020603050405020304" pitchFamily="18" charset="0"/>
            </a:endParaRPr>
          </a:p>
          <a:p>
            <a:pPr algn="just">
              <a:lnSpc>
                <a:spcPct val="107000"/>
              </a:lnSpc>
              <a:spcAft>
                <a:spcPts val="800"/>
              </a:spcAft>
            </a:pP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Trường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hợp</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người</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dùng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không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sử</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dụng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dịch</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vụ</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trong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vòng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30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phút</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hệ</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thống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sẽ</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tự</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động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đăng</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effectLst/>
                <a:latin typeface="Arial "/>
                <a:ea typeface="Times New Roman" panose="02020603050405020304" pitchFamily="18" charset="0"/>
                <a:cs typeface="Times New Roman" panose="02020603050405020304" pitchFamily="18" charset="0"/>
              </a:rPr>
              <a:t>xuất</a:t>
            </a:r>
            <a:r>
              <a:rPr lang="en-US" sz="1600" dirty="0">
                <a:solidFill>
                  <a:schemeClr val="tx1">
                    <a:lumMod val="95000"/>
                  </a:schemeClr>
                </a:solidFill>
                <a:effectLst/>
                <a:latin typeface="Arial "/>
                <a:ea typeface="Times New Roman" panose="02020603050405020304" pitchFamily="18" charset="0"/>
                <a:cs typeface="Times New Roman" panose="02020603050405020304" pitchFamily="18" charset="0"/>
              </a:rPr>
              <a:t>.</a:t>
            </a:r>
            <a:endParaRPr lang="en-US" sz="1600" dirty="0">
              <a:solidFill>
                <a:schemeClr val="tx1">
                  <a:lumMod val="95000"/>
                </a:schemeClr>
              </a:solidFill>
              <a:effectLst/>
              <a:latin typeface="Arial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997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571750"/>
            <a:ext cx="6096000" cy="1159800"/>
          </a:xfrm>
        </p:spPr>
        <p:txBody>
          <a:bodyPr/>
          <a:lstStyle/>
          <a:p>
            <a:pPr algn="ctr"/>
            <a:r>
              <a:rPr lang="en-US" sz="2400"/>
              <a:t>PHẦN 3: CHỨC NĂNG VÀ TIỆN ÍCH CỦA ỨNG DỤNG eTAXMOBILE</a:t>
            </a:r>
            <a:br>
              <a:rPr lang="en-US" sz="2400"/>
            </a:br>
            <a:r>
              <a:rPr lang="en-US" sz="2400">
                <a:latin typeface="Arial "/>
              </a:rPr>
              <a:t/>
            </a:r>
            <a:br>
              <a:rPr lang="en-US" sz="2400">
                <a:latin typeface="Arial "/>
              </a:rPr>
            </a:br>
            <a:endParaRPr lang="en-US" sz="2400"/>
          </a:p>
        </p:txBody>
      </p:sp>
    </p:spTree>
    <p:extLst>
      <p:ext uri="{BB962C8B-B14F-4D97-AF65-F5344CB8AC3E}">
        <p14:creationId xmlns:p14="http://schemas.microsoft.com/office/powerpoint/2010/main" val="3101339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387368A-AD7F-48E5-B9E1-6FAB4DF4E30D}"/>
              </a:ext>
            </a:extLst>
          </p:cNvPr>
          <p:cNvSpPr txBox="1"/>
          <p:nvPr/>
        </p:nvSpPr>
        <p:spPr>
          <a:xfrm>
            <a:off x="228600" y="505688"/>
            <a:ext cx="2285999" cy="4247317"/>
          </a:xfrm>
          <a:prstGeom prst="rect">
            <a:avLst/>
          </a:prstGeom>
          <a:noFill/>
        </p:spPr>
        <p:txBody>
          <a:bodyPr wrap="square">
            <a:spAutoFit/>
          </a:bodyPr>
          <a:lstStyle/>
          <a:p>
            <a:pPr marL="76200" algn="ctr"/>
            <a:endParaRPr lang="vi-VN" sz="1800" dirty="0">
              <a:solidFill>
                <a:schemeClr val="tx1"/>
              </a:solidFill>
              <a:effectLst/>
              <a:latin typeface="+mn-lt"/>
              <a:ea typeface="Times New Roman" panose="02020603050405020304" pitchFamily="18" charset="0"/>
            </a:endParaRPr>
          </a:p>
          <a:p>
            <a:pPr marL="76200" algn="ctr"/>
            <a:endParaRPr lang="vi-VN" sz="1800" dirty="0">
              <a:solidFill>
                <a:schemeClr val="tx1"/>
              </a:solidFill>
              <a:latin typeface="+mn-lt"/>
              <a:ea typeface="Times New Roman" panose="02020603050405020304" pitchFamily="18" charset="0"/>
            </a:endParaRPr>
          </a:p>
          <a:p>
            <a:pPr marL="76200" algn="ctr"/>
            <a:endParaRPr lang="vi-VN" sz="1800" dirty="0">
              <a:solidFill>
                <a:schemeClr val="tx1"/>
              </a:solidFill>
              <a:effectLst/>
              <a:latin typeface="+mn-lt"/>
              <a:ea typeface="Times New Roman" panose="02020603050405020304" pitchFamily="18" charset="0"/>
            </a:endParaRPr>
          </a:p>
          <a:p>
            <a:pPr marL="76200" algn="ctr"/>
            <a:endParaRPr lang="vi-VN" sz="1800" dirty="0">
              <a:solidFill>
                <a:schemeClr val="tx1"/>
              </a:solidFill>
              <a:latin typeface="+mn-lt"/>
              <a:ea typeface="Times New Roman" panose="02020603050405020304" pitchFamily="18" charset="0"/>
            </a:endParaRPr>
          </a:p>
          <a:p>
            <a:pPr marL="76200" algn="ctr"/>
            <a:endParaRPr lang="vi-VN" sz="1800" dirty="0">
              <a:solidFill>
                <a:schemeClr val="tx1"/>
              </a:solidFill>
              <a:effectLst/>
              <a:latin typeface="+mn-lt"/>
              <a:ea typeface="Times New Roman" panose="02020603050405020304" pitchFamily="18" charset="0"/>
            </a:endParaRPr>
          </a:p>
          <a:p>
            <a:pPr marL="76200" algn="ctr"/>
            <a:r>
              <a:rPr lang="en-US" sz="1800" dirty="0">
                <a:solidFill>
                  <a:schemeClr val="tx1"/>
                </a:solidFill>
                <a:effectLst/>
                <a:latin typeface="+mn-lt"/>
                <a:ea typeface="Times New Roman" panose="02020603050405020304" pitchFamily="18" charset="0"/>
                <a:cs typeface="Times New Roman" panose="02020603050405020304" pitchFamily="18" charset="0"/>
              </a:rPr>
              <a:t>1</a:t>
            </a:r>
            <a:r>
              <a:rPr lang="vi-VN" sz="1800" dirty="0">
                <a:solidFill>
                  <a:schemeClr val="tx1"/>
                </a:solidFill>
                <a:effectLst/>
                <a:latin typeface="+mn-lt"/>
                <a:ea typeface="Times New Roman" panose="02020603050405020304" pitchFamily="18" charset="0"/>
                <a:cs typeface="Times New Roman" panose="02020603050405020304" pitchFamily="18" charset="0"/>
              </a:rPr>
              <a:t>.Tra </a:t>
            </a:r>
            <a:r>
              <a:rPr lang="vi-VN" sz="1800" dirty="0" err="1">
                <a:solidFill>
                  <a:schemeClr val="tx1"/>
                </a:solidFill>
                <a:effectLst/>
                <a:latin typeface="+mn-lt"/>
                <a:ea typeface="Times New Roman" panose="02020603050405020304" pitchFamily="18" charset="0"/>
                <a:cs typeface="Times New Roman" panose="02020603050405020304" pitchFamily="18" charset="0"/>
              </a:rPr>
              <a:t>cứu</a:t>
            </a:r>
            <a:r>
              <a:rPr lang="vi-VN" sz="1800" dirty="0">
                <a:solidFill>
                  <a:schemeClr val="tx1"/>
                </a:solidFill>
                <a:effectLst/>
                <a:latin typeface="+mn-lt"/>
                <a:ea typeface="Times New Roman" panose="02020603050405020304" pitchFamily="18" charset="0"/>
                <a:cs typeface="Times New Roman" panose="02020603050405020304" pitchFamily="18" charset="0"/>
              </a:rPr>
              <a:t> </a:t>
            </a:r>
            <a:r>
              <a:rPr lang="vi-VN" sz="1800" dirty="0" err="1">
                <a:solidFill>
                  <a:schemeClr val="tx1"/>
                </a:solidFill>
                <a:effectLst/>
                <a:latin typeface="+mn-lt"/>
                <a:ea typeface="Times New Roman" panose="02020603050405020304" pitchFamily="18" charset="0"/>
                <a:cs typeface="Times New Roman" panose="02020603050405020304" pitchFamily="18" charset="0"/>
              </a:rPr>
              <a:t>nghĩa</a:t>
            </a:r>
            <a:r>
              <a:rPr lang="vi-VN" sz="1800" dirty="0">
                <a:solidFill>
                  <a:schemeClr val="tx1"/>
                </a:solidFill>
                <a:effectLst/>
                <a:latin typeface="+mn-lt"/>
                <a:ea typeface="Times New Roman" panose="02020603050405020304" pitchFamily="18" charset="0"/>
                <a:cs typeface="Times New Roman" panose="02020603050405020304" pitchFamily="18" charset="0"/>
              </a:rPr>
              <a:t> </a:t>
            </a:r>
            <a:r>
              <a:rPr lang="vi-VN" sz="1800" dirty="0" err="1">
                <a:solidFill>
                  <a:schemeClr val="tx1"/>
                </a:solidFill>
                <a:effectLst/>
                <a:latin typeface="+mn-lt"/>
                <a:ea typeface="Times New Roman" panose="02020603050405020304" pitchFamily="18" charset="0"/>
                <a:cs typeface="Times New Roman" panose="02020603050405020304" pitchFamily="18" charset="0"/>
              </a:rPr>
              <a:t>vụ</a:t>
            </a:r>
            <a:r>
              <a:rPr lang="vi-VN" sz="1800" dirty="0">
                <a:solidFill>
                  <a:schemeClr val="tx1"/>
                </a:solidFill>
                <a:effectLst/>
                <a:latin typeface="+mn-lt"/>
                <a:ea typeface="Times New Roman" panose="02020603050405020304" pitchFamily="18" charset="0"/>
                <a:cs typeface="Times New Roman" panose="02020603050405020304" pitchFamily="18" charset="0"/>
              </a:rPr>
              <a:t> </a:t>
            </a:r>
            <a:r>
              <a:rPr lang="vi-VN" sz="1800" dirty="0" err="1">
                <a:solidFill>
                  <a:schemeClr val="tx1"/>
                </a:solidFill>
                <a:effectLst/>
                <a:latin typeface="+mn-lt"/>
                <a:ea typeface="Times New Roman" panose="02020603050405020304" pitchFamily="18" charset="0"/>
                <a:cs typeface="Times New Roman" panose="02020603050405020304" pitchFamily="18" charset="0"/>
              </a:rPr>
              <a:t>thuế</a:t>
            </a:r>
            <a:r>
              <a:rPr lang="vi-VN" sz="1800" dirty="0">
                <a:solidFill>
                  <a:schemeClr val="tx1"/>
                </a:solidFill>
                <a:effectLst/>
                <a:latin typeface="+mn-lt"/>
                <a:ea typeface="Times New Roman" panose="02020603050405020304" pitchFamily="18" charset="0"/>
                <a:cs typeface="Times New Roman" panose="02020603050405020304" pitchFamily="18" charset="0"/>
              </a:rPr>
              <a:t> TNCN; GTGT; LPTB; Phi nông </a:t>
            </a:r>
            <a:r>
              <a:rPr lang="vi-VN" sz="1800" dirty="0" err="1">
                <a:solidFill>
                  <a:schemeClr val="tx1"/>
                </a:solidFill>
                <a:effectLst/>
                <a:latin typeface="+mn-lt"/>
                <a:ea typeface="Times New Roman" panose="02020603050405020304" pitchFamily="18" charset="0"/>
                <a:cs typeface="Times New Roman" panose="02020603050405020304" pitchFamily="18" charset="0"/>
              </a:rPr>
              <a:t>nghiệp</a:t>
            </a:r>
            <a:endParaRPr lang="vi-VN" sz="1800" dirty="0">
              <a:solidFill>
                <a:schemeClr val="tx1"/>
              </a:solidFill>
              <a:effectLst/>
              <a:latin typeface="+mn-lt"/>
              <a:ea typeface="Times New Roman" panose="02020603050405020304" pitchFamily="18" charset="0"/>
              <a:cs typeface="Times New Roman" panose="02020603050405020304" pitchFamily="18" charset="0"/>
            </a:endParaRPr>
          </a:p>
          <a:p>
            <a:pPr marL="76200" algn="ctr"/>
            <a:endParaRPr lang="vi-VN" sz="1800" dirty="0">
              <a:solidFill>
                <a:schemeClr val="tx1"/>
              </a:solidFill>
              <a:latin typeface="+mn-lt"/>
              <a:ea typeface="Times New Roman" panose="02020603050405020304" pitchFamily="18" charset="0"/>
            </a:endParaRPr>
          </a:p>
          <a:p>
            <a:pPr marL="76200" algn="ctr"/>
            <a:endParaRPr lang="vi-VN" sz="1800" dirty="0">
              <a:solidFill>
                <a:schemeClr val="tx1"/>
              </a:solidFill>
              <a:effectLst/>
              <a:latin typeface="+mn-lt"/>
              <a:ea typeface="Times New Roman" panose="02020603050405020304" pitchFamily="18" charset="0"/>
            </a:endParaRPr>
          </a:p>
          <a:p>
            <a:pPr marL="76200" algn="ctr"/>
            <a:endParaRPr lang="vi-VN" sz="1800" dirty="0">
              <a:solidFill>
                <a:schemeClr val="tx1"/>
              </a:solidFill>
              <a:latin typeface="+mn-lt"/>
              <a:ea typeface="Times New Roman" panose="02020603050405020304" pitchFamily="18" charset="0"/>
            </a:endParaRPr>
          </a:p>
          <a:p>
            <a:pPr marL="76200" algn="ctr"/>
            <a:endParaRPr lang="vi-VN" sz="1800" dirty="0">
              <a:solidFill>
                <a:schemeClr val="tx1"/>
              </a:solidFill>
              <a:effectLst/>
              <a:latin typeface="+mn-lt"/>
              <a:ea typeface="Times New Roman" panose="02020603050405020304" pitchFamily="18" charset="0"/>
            </a:endParaRPr>
          </a:p>
          <a:p>
            <a:pPr marL="76200" algn="ctr"/>
            <a:endParaRPr lang="vi-VN" sz="1800" dirty="0">
              <a:solidFill>
                <a:schemeClr val="tx1"/>
              </a:solidFill>
              <a:latin typeface="+mn-lt"/>
              <a:ea typeface="Times New Roman" panose="02020603050405020304" pitchFamily="18" charset="0"/>
            </a:endParaRPr>
          </a:p>
          <a:p>
            <a:pPr marL="76200" algn="ctr"/>
            <a:endParaRPr lang="vi-VN" sz="1800" dirty="0">
              <a:solidFill>
                <a:schemeClr val="tx1"/>
              </a:solidFill>
              <a:effectLst/>
              <a:latin typeface="+mn-lt"/>
              <a:ea typeface="Times New Roman" panose="02020603050405020304" pitchFamily="18" charset="0"/>
            </a:endParaRPr>
          </a:p>
        </p:txBody>
      </p:sp>
      <p:pic>
        <p:nvPicPr>
          <p:cNvPr id="7" name="Picture 6">
            <a:extLst>
              <a:ext uri="{FF2B5EF4-FFF2-40B4-BE49-F238E27FC236}">
                <a16:creationId xmlns:a16="http://schemas.microsoft.com/office/drawing/2014/main" xmlns="" id="{7EB71883-F36D-49FB-898B-0B0F080C6917}"/>
              </a:ext>
            </a:extLst>
          </p:cNvPr>
          <p:cNvPicPr>
            <a:picLocks noChangeAspect="1"/>
          </p:cNvPicPr>
          <p:nvPr/>
        </p:nvPicPr>
        <p:blipFill>
          <a:blip r:embed="rId2"/>
          <a:stretch>
            <a:fillRect/>
          </a:stretch>
        </p:blipFill>
        <p:spPr>
          <a:xfrm>
            <a:off x="6043196" y="361950"/>
            <a:ext cx="2530316" cy="4461944"/>
          </a:xfrm>
          <a:prstGeom prst="rect">
            <a:avLst/>
          </a:prstGeom>
        </p:spPr>
      </p:pic>
      <p:pic>
        <p:nvPicPr>
          <p:cNvPr id="8" name="Picture 7">
            <a:extLst>
              <a:ext uri="{FF2B5EF4-FFF2-40B4-BE49-F238E27FC236}">
                <a16:creationId xmlns:a16="http://schemas.microsoft.com/office/drawing/2014/main" xmlns="" id="{3C084049-8008-4098-AC4F-E418360B7E3B}"/>
              </a:ext>
            </a:extLst>
          </p:cNvPr>
          <p:cNvPicPr>
            <a:picLocks noChangeAspect="1"/>
          </p:cNvPicPr>
          <p:nvPr/>
        </p:nvPicPr>
        <p:blipFill>
          <a:blip r:embed="rId3"/>
          <a:stretch>
            <a:fillRect/>
          </a:stretch>
        </p:blipFill>
        <p:spPr>
          <a:xfrm>
            <a:off x="3124200" y="303942"/>
            <a:ext cx="2513588" cy="4519952"/>
          </a:xfrm>
          <a:prstGeom prst="rect">
            <a:avLst/>
          </a:prstGeom>
        </p:spPr>
      </p:pic>
      <p:sp>
        <p:nvSpPr>
          <p:cNvPr id="9" name="Oval 8">
            <a:extLst>
              <a:ext uri="{FF2B5EF4-FFF2-40B4-BE49-F238E27FC236}">
                <a16:creationId xmlns:a16="http://schemas.microsoft.com/office/drawing/2014/main" xmlns="" id="{164D5EC8-1F97-4DDD-A5B7-A20A98F5A891}"/>
              </a:ext>
            </a:extLst>
          </p:cNvPr>
          <p:cNvSpPr/>
          <p:nvPr/>
        </p:nvSpPr>
        <p:spPr>
          <a:xfrm>
            <a:off x="3124200" y="1581150"/>
            <a:ext cx="908137" cy="7620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51699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50B4E47-BE3E-4645-8CB0-6B9B92F101CB}"/>
              </a:ext>
            </a:extLst>
          </p:cNvPr>
          <p:cNvSpPr txBox="1"/>
          <p:nvPr/>
        </p:nvSpPr>
        <p:spPr>
          <a:xfrm>
            <a:off x="380999" y="1047750"/>
            <a:ext cx="2391443" cy="2585323"/>
          </a:xfrm>
          <a:prstGeom prst="rect">
            <a:avLst/>
          </a:prstGeom>
          <a:noFill/>
        </p:spPr>
        <p:txBody>
          <a:bodyPr wrap="square">
            <a:spAutoFit/>
          </a:bodyPr>
          <a:lstStyle/>
          <a:p>
            <a:pPr marL="76200" indent="0" algn="just">
              <a:buNone/>
            </a:pPr>
            <a:endParaRPr lang="vi-VN" sz="1800" dirty="0">
              <a:solidFill>
                <a:schemeClr val="tx1"/>
              </a:solidFill>
              <a:effectLst/>
              <a:latin typeface="+mn-lt"/>
              <a:ea typeface="Times New Roman" panose="02020603050405020304" pitchFamily="18" charset="0"/>
            </a:endParaRPr>
          </a:p>
          <a:p>
            <a:pPr marL="76200" indent="0" algn="just">
              <a:buNone/>
            </a:pPr>
            <a:endParaRPr lang="vi-VN" sz="1800" dirty="0">
              <a:solidFill>
                <a:schemeClr val="tx1"/>
              </a:solidFill>
              <a:latin typeface="+mn-lt"/>
              <a:ea typeface="Times New Roman" panose="02020603050405020304" pitchFamily="18" charset="0"/>
            </a:endParaRPr>
          </a:p>
          <a:p>
            <a:pPr marL="76200" indent="0" algn="just">
              <a:buNone/>
            </a:pPr>
            <a:endParaRPr lang="vi-VN" sz="1800" dirty="0">
              <a:solidFill>
                <a:schemeClr val="tx1"/>
              </a:solidFill>
              <a:effectLst/>
              <a:latin typeface="+mn-lt"/>
              <a:ea typeface="Times New Roman" panose="02020603050405020304" pitchFamily="18" charset="0"/>
            </a:endParaRPr>
          </a:p>
          <a:p>
            <a:pPr marL="76200" indent="0" algn="just">
              <a:buNone/>
            </a:pPr>
            <a:r>
              <a:rPr lang="vi-VN" sz="1800" dirty="0">
                <a:solidFill>
                  <a:schemeClr val="tx1"/>
                </a:solidFill>
                <a:effectLst/>
                <a:latin typeface="+mn-lt"/>
                <a:ea typeface="Times New Roman" panose="02020603050405020304" pitchFamily="18" charset="0"/>
              </a:rPr>
              <a:t>2. </a:t>
            </a:r>
            <a:r>
              <a:rPr lang="vi-VN" sz="1800" dirty="0" err="1">
                <a:solidFill>
                  <a:schemeClr val="tx1"/>
                </a:solidFill>
                <a:effectLst/>
                <a:latin typeface="+mn-lt"/>
                <a:ea typeface="Times New Roman" panose="02020603050405020304" pitchFamily="18" charset="0"/>
              </a:rPr>
              <a:t>Nộp</a:t>
            </a:r>
            <a:r>
              <a:rPr lang="vi-VN" sz="1800" dirty="0">
                <a:solidFill>
                  <a:schemeClr val="tx1"/>
                </a:solidFill>
                <a:effectLst/>
                <a:latin typeface="+mn-lt"/>
                <a:ea typeface="Times New Roman" panose="02020603050405020304" pitchFamily="18" charset="0"/>
              </a:rPr>
              <a:t> </a:t>
            </a:r>
            <a:r>
              <a:rPr lang="vi-VN" sz="1800" dirty="0" err="1">
                <a:solidFill>
                  <a:schemeClr val="tx1"/>
                </a:solidFill>
                <a:effectLst/>
                <a:latin typeface="+mn-lt"/>
                <a:ea typeface="Times New Roman" panose="02020603050405020304" pitchFamily="18" charset="0"/>
              </a:rPr>
              <a:t>thuế</a:t>
            </a:r>
            <a:r>
              <a:rPr lang="vi-VN" sz="1800" dirty="0">
                <a:solidFill>
                  <a:schemeClr val="tx1"/>
                </a:solidFill>
                <a:effectLst/>
                <a:latin typeface="+mn-lt"/>
                <a:ea typeface="Times New Roman" panose="02020603050405020304" pitchFamily="18" charset="0"/>
              </a:rPr>
              <a:t> </a:t>
            </a:r>
            <a:r>
              <a:rPr lang="vi-VN" sz="1800" dirty="0" err="1">
                <a:solidFill>
                  <a:schemeClr val="tx1"/>
                </a:solidFill>
                <a:effectLst/>
                <a:latin typeface="+mn-lt"/>
                <a:ea typeface="Times New Roman" panose="02020603050405020304" pitchFamily="18" charset="0"/>
              </a:rPr>
              <a:t>điện</a:t>
            </a:r>
            <a:r>
              <a:rPr lang="vi-VN" sz="1800" dirty="0">
                <a:solidFill>
                  <a:schemeClr val="tx1"/>
                </a:solidFill>
                <a:effectLst/>
                <a:latin typeface="+mn-lt"/>
                <a:ea typeface="Times New Roman" panose="02020603050405020304" pitchFamily="18" charset="0"/>
              </a:rPr>
              <a:t> </a:t>
            </a:r>
            <a:r>
              <a:rPr lang="vi-VN" sz="1800" dirty="0" err="1">
                <a:solidFill>
                  <a:schemeClr val="tx1"/>
                </a:solidFill>
                <a:effectLst/>
                <a:latin typeface="+mn-lt"/>
                <a:ea typeface="Times New Roman" panose="02020603050405020304" pitchFamily="18" charset="0"/>
              </a:rPr>
              <a:t>tử</a:t>
            </a:r>
            <a:r>
              <a:rPr lang="vi-VN" sz="1800" dirty="0">
                <a:solidFill>
                  <a:schemeClr val="tx1"/>
                </a:solidFill>
                <a:effectLst/>
                <a:latin typeface="+mn-lt"/>
                <a:ea typeface="Times New Roman" panose="02020603050405020304" pitchFamily="18" charset="0"/>
              </a:rPr>
              <a:t> thông qua </a:t>
            </a:r>
            <a:r>
              <a:rPr lang="vi-VN" sz="1800" dirty="0" err="1">
                <a:solidFill>
                  <a:schemeClr val="tx1"/>
                </a:solidFill>
                <a:effectLst/>
                <a:latin typeface="+mn-lt"/>
                <a:ea typeface="Times New Roman" panose="02020603050405020304" pitchFamily="18" charset="0"/>
              </a:rPr>
              <a:t>kết</a:t>
            </a:r>
            <a:r>
              <a:rPr lang="vi-VN" sz="1800" dirty="0">
                <a:solidFill>
                  <a:schemeClr val="tx1"/>
                </a:solidFill>
                <a:effectLst/>
                <a:latin typeface="+mn-lt"/>
                <a:ea typeface="Times New Roman" panose="02020603050405020304" pitchFamily="18" charset="0"/>
              </a:rPr>
              <a:t> </a:t>
            </a:r>
            <a:r>
              <a:rPr lang="vi-VN" sz="1800" dirty="0" err="1">
                <a:solidFill>
                  <a:schemeClr val="tx1"/>
                </a:solidFill>
                <a:effectLst/>
                <a:latin typeface="+mn-lt"/>
                <a:ea typeface="Times New Roman" panose="02020603050405020304" pitchFamily="18" charset="0"/>
              </a:rPr>
              <a:t>nối</a:t>
            </a:r>
            <a:r>
              <a:rPr lang="vi-VN" sz="1800" dirty="0">
                <a:solidFill>
                  <a:schemeClr val="tx1"/>
                </a:solidFill>
                <a:effectLst/>
                <a:latin typeface="+mn-lt"/>
                <a:ea typeface="Times New Roman" panose="02020603050405020304" pitchFamily="18" charset="0"/>
              </a:rPr>
              <a:t>, </a:t>
            </a:r>
            <a:r>
              <a:rPr lang="vi-VN" sz="1800" dirty="0" err="1">
                <a:solidFill>
                  <a:schemeClr val="tx1"/>
                </a:solidFill>
                <a:effectLst/>
                <a:latin typeface="+mn-lt"/>
                <a:ea typeface="Times New Roman" panose="02020603050405020304" pitchFamily="18" charset="0"/>
              </a:rPr>
              <a:t>tích</a:t>
            </a:r>
            <a:r>
              <a:rPr lang="vi-VN" sz="1800" dirty="0">
                <a:solidFill>
                  <a:schemeClr val="tx1"/>
                </a:solidFill>
                <a:effectLst/>
                <a:latin typeface="+mn-lt"/>
                <a:ea typeface="Times New Roman" panose="02020603050405020304" pitchFamily="18" charset="0"/>
              </a:rPr>
              <a:t> </a:t>
            </a:r>
            <a:r>
              <a:rPr lang="vi-VN" sz="1800" dirty="0" err="1">
                <a:solidFill>
                  <a:schemeClr val="tx1"/>
                </a:solidFill>
                <a:effectLst/>
                <a:latin typeface="+mn-lt"/>
                <a:ea typeface="Times New Roman" panose="02020603050405020304" pitchFamily="18" charset="0"/>
              </a:rPr>
              <a:t>hợp</a:t>
            </a:r>
            <a:r>
              <a:rPr lang="vi-VN" sz="1800" dirty="0">
                <a:solidFill>
                  <a:schemeClr val="tx1"/>
                </a:solidFill>
                <a:effectLst/>
                <a:latin typeface="+mn-lt"/>
                <a:ea typeface="Times New Roman" panose="02020603050405020304" pitchFamily="18" charset="0"/>
              </a:rPr>
              <a:t> </a:t>
            </a:r>
            <a:r>
              <a:rPr lang="vi-VN" sz="1800" dirty="0" err="1">
                <a:solidFill>
                  <a:schemeClr val="tx1"/>
                </a:solidFill>
                <a:effectLst/>
                <a:latin typeface="+mn-lt"/>
                <a:ea typeface="Times New Roman" panose="02020603050405020304" pitchFamily="18" charset="0"/>
              </a:rPr>
              <a:t>trực</a:t>
            </a:r>
            <a:r>
              <a:rPr lang="vi-VN" sz="1800" dirty="0">
                <a:solidFill>
                  <a:schemeClr val="tx1"/>
                </a:solidFill>
                <a:effectLst/>
                <a:latin typeface="+mn-lt"/>
                <a:ea typeface="Times New Roman" panose="02020603050405020304" pitchFamily="18" charset="0"/>
              </a:rPr>
              <a:t> </a:t>
            </a:r>
            <a:r>
              <a:rPr lang="vi-VN" sz="1800" dirty="0" err="1">
                <a:solidFill>
                  <a:schemeClr val="tx1"/>
                </a:solidFill>
                <a:effectLst/>
                <a:latin typeface="+mn-lt"/>
                <a:ea typeface="Times New Roman" panose="02020603050405020304" pitchFamily="18" charset="0"/>
              </a:rPr>
              <a:t>tuyến</a:t>
            </a:r>
            <a:r>
              <a:rPr lang="vi-VN" sz="1800" dirty="0">
                <a:solidFill>
                  <a:schemeClr val="tx1"/>
                </a:solidFill>
                <a:effectLst/>
                <a:latin typeface="+mn-lt"/>
                <a:ea typeface="Times New Roman" panose="02020603050405020304" pitchFamily="18" charset="0"/>
              </a:rPr>
              <a:t> </a:t>
            </a:r>
            <a:r>
              <a:rPr lang="vi-VN" sz="1800" dirty="0" err="1">
                <a:solidFill>
                  <a:schemeClr val="tx1"/>
                </a:solidFill>
                <a:effectLst/>
                <a:latin typeface="+mn-lt"/>
                <a:ea typeface="Times New Roman" panose="02020603050405020304" pitchFamily="18" charset="0"/>
              </a:rPr>
              <a:t>với</a:t>
            </a:r>
            <a:r>
              <a:rPr lang="vi-VN" sz="1800" dirty="0">
                <a:solidFill>
                  <a:schemeClr val="tx1"/>
                </a:solidFill>
                <a:effectLst/>
                <a:latin typeface="+mn-lt"/>
                <a:ea typeface="Times New Roman" panose="02020603050405020304" pitchFamily="18" charset="0"/>
              </a:rPr>
              <a:t> </a:t>
            </a:r>
            <a:r>
              <a:rPr lang="vi-VN" sz="1800" dirty="0" err="1">
                <a:solidFill>
                  <a:schemeClr val="tx1"/>
                </a:solidFill>
                <a:effectLst/>
                <a:latin typeface="+mn-lt"/>
                <a:ea typeface="Times New Roman" panose="02020603050405020304" pitchFamily="18" charset="0"/>
              </a:rPr>
              <a:t>hệ</a:t>
            </a:r>
            <a:r>
              <a:rPr lang="vi-VN" sz="1800" dirty="0">
                <a:solidFill>
                  <a:schemeClr val="tx1"/>
                </a:solidFill>
                <a:effectLst/>
                <a:latin typeface="+mn-lt"/>
                <a:ea typeface="Times New Roman" panose="02020603050405020304" pitchFamily="18" charset="0"/>
              </a:rPr>
              <a:t> </a:t>
            </a:r>
            <a:r>
              <a:rPr lang="vi-VN" sz="1800" dirty="0" err="1">
                <a:solidFill>
                  <a:schemeClr val="tx1"/>
                </a:solidFill>
                <a:effectLst/>
                <a:latin typeface="+mn-lt"/>
                <a:ea typeface="Times New Roman" panose="02020603050405020304" pitchFamily="18" charset="0"/>
              </a:rPr>
              <a:t>thống</a:t>
            </a:r>
            <a:r>
              <a:rPr lang="vi-VN" sz="1800" dirty="0">
                <a:solidFill>
                  <a:schemeClr val="tx1"/>
                </a:solidFill>
                <a:effectLst/>
                <a:latin typeface="+mn-lt"/>
                <a:ea typeface="Times New Roman" panose="02020603050405020304" pitchFamily="18" charset="0"/>
              </a:rPr>
              <a:t> </a:t>
            </a:r>
            <a:r>
              <a:rPr lang="vi-VN" sz="1800" dirty="0" err="1">
                <a:solidFill>
                  <a:schemeClr val="tx1"/>
                </a:solidFill>
                <a:effectLst/>
                <a:latin typeface="+mn-lt"/>
                <a:ea typeface="Times New Roman" panose="02020603050405020304" pitchFamily="18" charset="0"/>
              </a:rPr>
              <a:t>các</a:t>
            </a:r>
            <a:r>
              <a:rPr lang="vi-VN" sz="1800" dirty="0">
                <a:solidFill>
                  <a:schemeClr val="tx1"/>
                </a:solidFill>
                <a:effectLst/>
                <a:latin typeface="+mn-lt"/>
                <a:ea typeface="Times New Roman" panose="02020603050405020304" pitchFamily="18" charset="0"/>
              </a:rPr>
              <a:t> Ngân </a:t>
            </a:r>
            <a:r>
              <a:rPr lang="vi-VN" sz="1800" dirty="0" err="1">
                <a:solidFill>
                  <a:schemeClr val="tx1"/>
                </a:solidFill>
                <a:effectLst/>
                <a:latin typeface="+mn-lt"/>
                <a:ea typeface="Times New Roman" panose="02020603050405020304" pitchFamily="18" charset="0"/>
              </a:rPr>
              <a:t>hàng</a:t>
            </a:r>
            <a:r>
              <a:rPr lang="vi-VN" sz="1800" dirty="0">
                <a:solidFill>
                  <a:schemeClr val="tx1"/>
                </a:solidFill>
                <a:effectLst/>
                <a:latin typeface="+mn-lt"/>
                <a:ea typeface="Times New Roman" panose="02020603050405020304" pitchFamily="18" charset="0"/>
              </a:rPr>
              <a:t> thương </a:t>
            </a:r>
            <a:r>
              <a:rPr lang="vi-VN" sz="1800" dirty="0" err="1">
                <a:solidFill>
                  <a:schemeClr val="tx1"/>
                </a:solidFill>
                <a:effectLst/>
                <a:latin typeface="+mn-lt"/>
                <a:ea typeface="Times New Roman" panose="02020603050405020304" pitchFamily="18" charset="0"/>
              </a:rPr>
              <a:t>mại</a:t>
            </a:r>
            <a:r>
              <a:rPr lang="vi-VN" sz="1800" dirty="0">
                <a:solidFill>
                  <a:schemeClr val="tx1"/>
                </a:solidFill>
                <a:effectLst/>
                <a:latin typeface="+mn-lt"/>
                <a:ea typeface="Times New Roman" panose="02020603050405020304" pitchFamily="18" charset="0"/>
              </a:rPr>
              <a:t>.</a:t>
            </a:r>
          </a:p>
        </p:txBody>
      </p:sp>
      <p:pic>
        <p:nvPicPr>
          <p:cNvPr id="4" name="Picture 3">
            <a:extLst>
              <a:ext uri="{FF2B5EF4-FFF2-40B4-BE49-F238E27FC236}">
                <a16:creationId xmlns:a16="http://schemas.microsoft.com/office/drawing/2014/main" xmlns="" id="{4519476C-6B61-4881-8CBC-17E5D651CCCC}"/>
              </a:ext>
            </a:extLst>
          </p:cNvPr>
          <p:cNvPicPr>
            <a:picLocks noChangeAspect="1"/>
          </p:cNvPicPr>
          <p:nvPr/>
        </p:nvPicPr>
        <p:blipFill>
          <a:blip r:embed="rId2"/>
          <a:stretch>
            <a:fillRect/>
          </a:stretch>
        </p:blipFill>
        <p:spPr>
          <a:xfrm>
            <a:off x="3544040" y="43542"/>
            <a:ext cx="2391443" cy="4991100"/>
          </a:xfrm>
          <a:prstGeom prst="rect">
            <a:avLst/>
          </a:prstGeom>
        </p:spPr>
      </p:pic>
      <p:pic>
        <p:nvPicPr>
          <p:cNvPr id="5" name="Picture 4">
            <a:extLst>
              <a:ext uri="{FF2B5EF4-FFF2-40B4-BE49-F238E27FC236}">
                <a16:creationId xmlns:a16="http://schemas.microsoft.com/office/drawing/2014/main" xmlns="" id="{AB3D7778-906C-42A4-9D1F-8975C6AAE29D}"/>
              </a:ext>
            </a:extLst>
          </p:cNvPr>
          <p:cNvPicPr>
            <a:picLocks noChangeAspect="1"/>
          </p:cNvPicPr>
          <p:nvPr/>
        </p:nvPicPr>
        <p:blipFill>
          <a:blip r:embed="rId3"/>
          <a:stretch>
            <a:fillRect/>
          </a:stretch>
        </p:blipFill>
        <p:spPr>
          <a:xfrm>
            <a:off x="6266643" y="57150"/>
            <a:ext cx="2496357" cy="4991100"/>
          </a:xfrm>
          <a:prstGeom prst="rect">
            <a:avLst/>
          </a:prstGeom>
        </p:spPr>
      </p:pic>
      <p:sp>
        <p:nvSpPr>
          <p:cNvPr id="6" name="Rectangle 5">
            <a:extLst>
              <a:ext uri="{FF2B5EF4-FFF2-40B4-BE49-F238E27FC236}">
                <a16:creationId xmlns:a16="http://schemas.microsoft.com/office/drawing/2014/main" xmlns="" id="{39A01E38-C0C3-4D60-86A8-73B1EBE727AF}"/>
              </a:ext>
            </a:extLst>
          </p:cNvPr>
          <p:cNvSpPr/>
          <p:nvPr/>
        </p:nvSpPr>
        <p:spPr>
          <a:xfrm>
            <a:off x="3647034" y="2343150"/>
            <a:ext cx="696366" cy="685800"/>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2992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BD61F56-919E-4C44-9B38-CA612291DF16}"/>
              </a:ext>
            </a:extLst>
          </p:cNvPr>
          <p:cNvSpPr txBox="1"/>
          <p:nvPr/>
        </p:nvSpPr>
        <p:spPr>
          <a:xfrm>
            <a:off x="425335" y="1615035"/>
            <a:ext cx="2164362" cy="2585323"/>
          </a:xfrm>
          <a:prstGeom prst="rect">
            <a:avLst/>
          </a:prstGeom>
          <a:noFill/>
        </p:spPr>
        <p:txBody>
          <a:bodyPr wrap="square">
            <a:spAutoFit/>
          </a:bodyPr>
          <a:lstStyle/>
          <a:p>
            <a:pPr marL="76200" indent="0" algn="just">
              <a:buNone/>
            </a:pPr>
            <a:r>
              <a:rPr lang="vi-VN" sz="1800" dirty="0">
                <a:solidFill>
                  <a:schemeClr val="tx1">
                    <a:lumMod val="95000"/>
                  </a:schemeClr>
                </a:solidFill>
                <a:latin typeface="Times New Roman" panose="02020603050405020304" pitchFamily="18" charset="0"/>
                <a:ea typeface="Calibri" panose="020F0502020204030204" pitchFamily="34" charset="0"/>
              </a:rPr>
              <a:t>3.</a:t>
            </a:r>
            <a:r>
              <a:rPr lang="nl-NL" sz="1800" dirty="0">
                <a:solidFill>
                  <a:schemeClr val="tx1">
                    <a:lumMod val="95000"/>
                  </a:schemeClr>
                </a:solidFill>
                <a:effectLst/>
                <a:latin typeface="Times New Roman" panose="02020603050405020304" pitchFamily="18" charset="0"/>
                <a:ea typeface="Calibri" panose="020F0502020204030204" pitchFamily="34" charset="0"/>
              </a:rPr>
              <a:t> </a:t>
            </a:r>
            <a:r>
              <a:rPr lang="nl-NL" sz="1800" dirty="0">
                <a:solidFill>
                  <a:schemeClr val="tx1"/>
                </a:solidFill>
                <a:effectLst/>
                <a:latin typeface="Times New Roman" panose="02020603050405020304" pitchFamily="18" charset="0"/>
                <a:ea typeface="Calibri" panose="020F0502020204030204" pitchFamily="34" charset="0"/>
              </a:rPr>
              <a:t>Tra cứu thông tin quyết toán: </a:t>
            </a:r>
            <a:r>
              <a:rPr lang="vi-VN" sz="1800" dirty="0">
                <a:solidFill>
                  <a:schemeClr val="tx1"/>
                </a:solidFill>
                <a:latin typeface="Times New Roman" panose="02020603050405020304" pitchFamily="18" charset="0"/>
                <a:ea typeface="Calibri" panose="020F0502020204030204" pitchFamily="34" charset="0"/>
              </a:rPr>
              <a:t>T</a:t>
            </a:r>
            <a:r>
              <a:rPr lang="nl-NL" sz="1800" dirty="0">
                <a:solidFill>
                  <a:schemeClr val="tx1"/>
                </a:solidFill>
                <a:effectLst/>
                <a:latin typeface="Times New Roman" panose="02020603050405020304" pitchFamily="18" charset="0"/>
                <a:ea typeface="Calibri" panose="020F0502020204030204" pitchFamily="34" charset="0"/>
              </a:rPr>
              <a:t>ra cứu các nguồn thu nhập đã nhận của từng năm, số thuế đã khấu trừ/tạm nộp và dự kiến số thuế phải nộp thêm/nộp thừa sau quyết toán.</a:t>
            </a:r>
            <a:endParaRPr lang="en-US" sz="1800" dirty="0">
              <a:solidFill>
                <a:schemeClr val="tx1"/>
              </a:solidFill>
              <a:effectLst/>
              <a:latin typeface="Times New Roman" panose="02020603050405020304" pitchFamily="18" charset="0"/>
              <a:ea typeface="Calibri" panose="020F0502020204030204" pitchFamily="34" charset="0"/>
            </a:endParaRPr>
          </a:p>
        </p:txBody>
      </p:sp>
      <p:pic>
        <p:nvPicPr>
          <p:cNvPr id="4" name="Picture 3">
            <a:extLst>
              <a:ext uri="{FF2B5EF4-FFF2-40B4-BE49-F238E27FC236}">
                <a16:creationId xmlns:a16="http://schemas.microsoft.com/office/drawing/2014/main" xmlns="" id="{54D82DF7-9786-4DBD-A393-E9DC900C64B1}"/>
              </a:ext>
            </a:extLst>
          </p:cNvPr>
          <p:cNvPicPr>
            <a:picLocks noChangeAspect="1"/>
          </p:cNvPicPr>
          <p:nvPr/>
        </p:nvPicPr>
        <p:blipFill>
          <a:blip r:embed="rId2"/>
          <a:stretch>
            <a:fillRect/>
          </a:stretch>
        </p:blipFill>
        <p:spPr>
          <a:xfrm>
            <a:off x="3385985" y="0"/>
            <a:ext cx="2752057" cy="5143500"/>
          </a:xfrm>
          <a:prstGeom prst="rect">
            <a:avLst/>
          </a:prstGeom>
        </p:spPr>
      </p:pic>
      <p:pic>
        <p:nvPicPr>
          <p:cNvPr id="5" name="Picture 4">
            <a:extLst>
              <a:ext uri="{FF2B5EF4-FFF2-40B4-BE49-F238E27FC236}">
                <a16:creationId xmlns:a16="http://schemas.microsoft.com/office/drawing/2014/main" xmlns="" id="{BA400C07-0C64-4100-9429-0673FCDDBD05}"/>
              </a:ext>
            </a:extLst>
          </p:cNvPr>
          <p:cNvPicPr>
            <a:picLocks noChangeAspect="1"/>
          </p:cNvPicPr>
          <p:nvPr/>
        </p:nvPicPr>
        <p:blipFill>
          <a:blip r:embed="rId3"/>
          <a:stretch>
            <a:fillRect/>
          </a:stretch>
        </p:blipFill>
        <p:spPr>
          <a:xfrm>
            <a:off x="6244078" y="0"/>
            <a:ext cx="2671321" cy="5143500"/>
          </a:xfrm>
          <a:prstGeom prst="rect">
            <a:avLst/>
          </a:prstGeom>
        </p:spPr>
      </p:pic>
      <p:sp>
        <p:nvSpPr>
          <p:cNvPr id="6" name="Rectangle 5">
            <a:extLst>
              <a:ext uri="{FF2B5EF4-FFF2-40B4-BE49-F238E27FC236}">
                <a16:creationId xmlns:a16="http://schemas.microsoft.com/office/drawing/2014/main" xmlns="" id="{A636EC24-B5A2-47EA-BA7F-C7CAB3ECB410}"/>
              </a:ext>
            </a:extLst>
          </p:cNvPr>
          <p:cNvSpPr/>
          <p:nvPr/>
        </p:nvSpPr>
        <p:spPr>
          <a:xfrm>
            <a:off x="4267200" y="2038350"/>
            <a:ext cx="914400" cy="914397"/>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hought Bubble: Cloud 10">
            <a:extLst>
              <a:ext uri="{FF2B5EF4-FFF2-40B4-BE49-F238E27FC236}">
                <a16:creationId xmlns:a16="http://schemas.microsoft.com/office/drawing/2014/main" xmlns="" id="{166EEF94-A163-45EC-AA55-5DA6B9D599CA}"/>
              </a:ext>
            </a:extLst>
          </p:cNvPr>
          <p:cNvSpPr/>
          <p:nvPr/>
        </p:nvSpPr>
        <p:spPr>
          <a:xfrm>
            <a:off x="7019257" y="2679097"/>
            <a:ext cx="1524000" cy="228599"/>
          </a:xfrm>
          <a:prstGeom prst="cloud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0783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E133A06-0C49-49E0-976D-B5C3CD6ED432}"/>
              </a:ext>
            </a:extLst>
          </p:cNvPr>
          <p:cNvSpPr txBox="1"/>
          <p:nvPr/>
        </p:nvSpPr>
        <p:spPr>
          <a:xfrm>
            <a:off x="381000" y="666750"/>
            <a:ext cx="2133600" cy="3093154"/>
          </a:xfrm>
          <a:prstGeom prst="rect">
            <a:avLst/>
          </a:prstGeom>
          <a:noFill/>
        </p:spPr>
        <p:txBody>
          <a:bodyPr wrap="square">
            <a:spAutoFit/>
          </a:bodyPr>
          <a:lstStyle/>
          <a:p>
            <a:pPr marL="76200" indent="0" algn="just">
              <a:buNone/>
            </a:pPr>
            <a:endParaRPr lang="vi-VN" sz="1700" dirty="0">
              <a:solidFill>
                <a:schemeClr val="tx1"/>
              </a:solidFill>
              <a:effectLst/>
              <a:latin typeface="Times New Roman" panose="02020603050405020304" pitchFamily="18" charset="0"/>
              <a:ea typeface="Calibri" panose="020F0502020204030204" pitchFamily="34" charset="0"/>
            </a:endParaRPr>
          </a:p>
          <a:p>
            <a:pPr marL="76200" indent="0" algn="just">
              <a:buNone/>
            </a:pPr>
            <a:endParaRPr lang="vi-VN" sz="1700" dirty="0">
              <a:solidFill>
                <a:schemeClr val="tx1"/>
              </a:solidFill>
              <a:latin typeface="Times New Roman" panose="02020603050405020304" pitchFamily="18" charset="0"/>
              <a:ea typeface="Calibri" panose="020F0502020204030204" pitchFamily="34" charset="0"/>
            </a:endParaRPr>
          </a:p>
          <a:p>
            <a:pPr marL="76200" indent="0" algn="just">
              <a:buNone/>
            </a:pPr>
            <a:endParaRPr lang="vi-VN" sz="1700" dirty="0">
              <a:solidFill>
                <a:schemeClr val="tx1"/>
              </a:solidFill>
              <a:effectLst/>
              <a:latin typeface="Times New Roman" panose="02020603050405020304" pitchFamily="18" charset="0"/>
              <a:ea typeface="Calibri" panose="020F0502020204030204" pitchFamily="34" charset="0"/>
            </a:endParaRPr>
          </a:p>
          <a:p>
            <a:pPr marL="76200" indent="0" algn="just">
              <a:buNone/>
            </a:pPr>
            <a:r>
              <a:rPr lang="vi-VN" sz="1800" dirty="0">
                <a:latin typeface="Times New Roman" panose="02020603050405020304" pitchFamily="18" charset="0"/>
                <a:ea typeface="Calibri" panose="020F0502020204030204" pitchFamily="34" charset="0"/>
              </a:rPr>
              <a:t>4</a:t>
            </a:r>
            <a:r>
              <a:rPr lang="vi-VN" sz="1800" dirty="0">
                <a:solidFill>
                  <a:schemeClr val="tx1"/>
                </a:solidFill>
                <a:effectLst/>
                <a:latin typeface="Times New Roman" panose="02020603050405020304" pitchFamily="18" charset="0"/>
                <a:ea typeface="Calibri" panose="020F0502020204030204" pitchFamily="34" charset="0"/>
              </a:rPr>
              <a:t>. </a:t>
            </a:r>
            <a:r>
              <a:rPr lang="nl-NL" sz="1800" dirty="0">
                <a:solidFill>
                  <a:schemeClr val="tx1"/>
                </a:solidFill>
                <a:effectLst/>
                <a:latin typeface="Times New Roman" panose="02020603050405020304" pitchFamily="18" charset="0"/>
                <a:ea typeface="Calibri" panose="020F0502020204030204" pitchFamily="34" charset="0"/>
              </a:rPr>
              <a:t>Tra cứu người phụ thuộc: Cho phép người nộp thuế tra cứu được tất cả thời gian giảm trừ của người phụ thuộc đã từng gắn với người nộp thuế</a:t>
            </a:r>
            <a:r>
              <a:rPr lang="nl-NL" sz="1800" dirty="0">
                <a:effectLst/>
                <a:latin typeface="Times New Roman" panose="02020603050405020304" pitchFamily="18" charset="0"/>
                <a:ea typeface="Calibri" panose="020F0502020204030204" pitchFamily="34" charset="0"/>
              </a:rPr>
              <a:t>.</a:t>
            </a:r>
            <a:endParaRPr lang="en-US" sz="1800" dirty="0">
              <a:solidFill>
                <a:schemeClr val="tx1"/>
              </a:solidFill>
              <a:latin typeface="+mj-lt"/>
            </a:endParaRPr>
          </a:p>
        </p:txBody>
      </p:sp>
      <p:pic>
        <p:nvPicPr>
          <p:cNvPr id="4" name="Picture 3">
            <a:extLst>
              <a:ext uri="{FF2B5EF4-FFF2-40B4-BE49-F238E27FC236}">
                <a16:creationId xmlns:a16="http://schemas.microsoft.com/office/drawing/2014/main" xmlns="" id="{7AE57DC1-C77A-463D-A097-9FB90AA63CBA}"/>
              </a:ext>
            </a:extLst>
          </p:cNvPr>
          <p:cNvPicPr>
            <a:picLocks noChangeAspect="1"/>
          </p:cNvPicPr>
          <p:nvPr/>
        </p:nvPicPr>
        <p:blipFill>
          <a:blip r:embed="rId2"/>
          <a:stretch>
            <a:fillRect/>
          </a:stretch>
        </p:blipFill>
        <p:spPr>
          <a:xfrm>
            <a:off x="3249972" y="0"/>
            <a:ext cx="2448267" cy="5029902"/>
          </a:xfrm>
          <a:prstGeom prst="rect">
            <a:avLst/>
          </a:prstGeom>
        </p:spPr>
      </p:pic>
      <p:pic>
        <p:nvPicPr>
          <p:cNvPr id="5" name="Picture 4">
            <a:extLst>
              <a:ext uri="{FF2B5EF4-FFF2-40B4-BE49-F238E27FC236}">
                <a16:creationId xmlns:a16="http://schemas.microsoft.com/office/drawing/2014/main" xmlns="" id="{6E0F2810-CF73-4945-84E9-46B83620959F}"/>
              </a:ext>
            </a:extLst>
          </p:cNvPr>
          <p:cNvPicPr>
            <a:picLocks noChangeAspect="1"/>
          </p:cNvPicPr>
          <p:nvPr/>
        </p:nvPicPr>
        <p:blipFill>
          <a:blip r:embed="rId3"/>
          <a:stretch>
            <a:fillRect/>
          </a:stretch>
        </p:blipFill>
        <p:spPr>
          <a:xfrm>
            <a:off x="6136334" y="56798"/>
            <a:ext cx="2448267" cy="5086702"/>
          </a:xfrm>
          <a:prstGeom prst="rect">
            <a:avLst/>
          </a:prstGeom>
        </p:spPr>
      </p:pic>
      <p:sp>
        <p:nvSpPr>
          <p:cNvPr id="6" name="Rectangle 5">
            <a:extLst>
              <a:ext uri="{FF2B5EF4-FFF2-40B4-BE49-F238E27FC236}">
                <a16:creationId xmlns:a16="http://schemas.microsoft.com/office/drawing/2014/main" xmlns="" id="{2A3081BA-6BF7-4503-BB29-3D52ABBDF22A}"/>
              </a:ext>
            </a:extLst>
          </p:cNvPr>
          <p:cNvSpPr/>
          <p:nvPr/>
        </p:nvSpPr>
        <p:spPr>
          <a:xfrm>
            <a:off x="4800600" y="3028951"/>
            <a:ext cx="814851" cy="762000"/>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819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0FBE64F-742E-4DDB-A801-7DC2B01AA261}"/>
              </a:ext>
            </a:extLst>
          </p:cNvPr>
          <p:cNvSpPr txBox="1"/>
          <p:nvPr/>
        </p:nvSpPr>
        <p:spPr>
          <a:xfrm>
            <a:off x="228600" y="209550"/>
            <a:ext cx="8382000" cy="2400657"/>
          </a:xfrm>
          <a:prstGeom prst="rect">
            <a:avLst/>
          </a:prstGeom>
          <a:noFill/>
        </p:spPr>
        <p:txBody>
          <a:bodyPr wrap="square">
            <a:spAutoFit/>
          </a:bodyPr>
          <a:lstStyle/>
          <a:p>
            <a:pPr marL="76200" indent="0" algn="just">
              <a:buNone/>
            </a:pPr>
            <a:endParaRPr lang="vi-VN" sz="1800" dirty="0">
              <a:latin typeface="+mj-lt"/>
              <a:ea typeface="Times New Roman" panose="02020603050405020304" pitchFamily="18" charset="0"/>
            </a:endParaRPr>
          </a:p>
          <a:p>
            <a:pPr marL="76200" indent="0" algn="just">
              <a:buNone/>
            </a:pPr>
            <a:endParaRPr lang="vi-VN" dirty="0">
              <a:latin typeface="+mj-lt"/>
              <a:ea typeface="Times New Roman" panose="02020603050405020304" pitchFamily="18" charset="0"/>
            </a:endParaRPr>
          </a:p>
          <a:p>
            <a:pPr marL="76200" indent="0" algn="just">
              <a:buNone/>
            </a:pPr>
            <a:endParaRPr lang="vi-VN" sz="1800" dirty="0">
              <a:latin typeface="+mj-lt"/>
              <a:ea typeface="Times New Roman" panose="02020603050405020304" pitchFamily="18" charset="0"/>
            </a:endParaRPr>
          </a:p>
          <a:p>
            <a:pPr marL="76200" indent="0" algn="just">
              <a:buNone/>
            </a:pPr>
            <a:endParaRPr lang="vi-VN" dirty="0">
              <a:latin typeface="+mj-lt"/>
              <a:ea typeface="Times New Roman" panose="02020603050405020304" pitchFamily="18" charset="0"/>
            </a:endParaRPr>
          </a:p>
          <a:p>
            <a:pPr marL="76200" indent="0" algn="just">
              <a:buNone/>
            </a:pPr>
            <a:endParaRPr lang="vi-VN" sz="1800" dirty="0">
              <a:latin typeface="+mj-lt"/>
              <a:ea typeface="Times New Roman" panose="02020603050405020304" pitchFamily="18" charset="0"/>
            </a:endParaRPr>
          </a:p>
          <a:p>
            <a:pPr marL="76200" indent="0" algn="just">
              <a:buNone/>
            </a:pPr>
            <a:endParaRPr lang="vi-VN" dirty="0">
              <a:latin typeface="+mj-lt"/>
              <a:ea typeface="Times New Roman" panose="02020603050405020304" pitchFamily="18" charset="0"/>
            </a:endParaRPr>
          </a:p>
          <a:p>
            <a:pPr marL="76200" indent="0" algn="just">
              <a:buNone/>
            </a:pPr>
            <a:endParaRPr lang="vi-VN" sz="1800" dirty="0">
              <a:latin typeface="+mj-lt"/>
              <a:ea typeface="Times New Roman" panose="02020603050405020304" pitchFamily="18" charset="0"/>
            </a:endParaRPr>
          </a:p>
          <a:p>
            <a:pPr marL="76200" indent="0" algn="just">
              <a:buNone/>
            </a:pPr>
            <a:endParaRPr lang="vi-VN" sz="1800" dirty="0">
              <a:latin typeface="+mj-lt"/>
              <a:ea typeface="Times New Roman" panose="02020603050405020304" pitchFamily="18" charset="0"/>
            </a:endParaRPr>
          </a:p>
          <a:p>
            <a:pPr marL="76200" indent="0" algn="just">
              <a:buNone/>
            </a:pPr>
            <a:r>
              <a:rPr lang="vi-VN" sz="1800" dirty="0">
                <a:solidFill>
                  <a:schemeClr val="tx1">
                    <a:lumMod val="95000"/>
                  </a:schemeClr>
                </a:solidFill>
                <a:latin typeface="+mj-lt"/>
                <a:ea typeface="Times New Roman" panose="02020603050405020304" pitchFamily="18" charset="0"/>
              </a:rPr>
              <a:t>5</a:t>
            </a:r>
            <a:r>
              <a:rPr lang="vi-VN" sz="1800" dirty="0">
                <a:solidFill>
                  <a:schemeClr val="tx1"/>
                </a:solidFill>
                <a:latin typeface="+mj-lt"/>
                <a:ea typeface="Times New Roman" panose="02020603050405020304" pitchFamily="18" charset="0"/>
              </a:rPr>
              <a:t>.</a:t>
            </a:r>
            <a:r>
              <a:rPr lang="vi-VN" sz="1800" dirty="0">
                <a:solidFill>
                  <a:schemeClr val="tx1"/>
                </a:solidFill>
                <a:effectLst/>
                <a:latin typeface="+mj-lt"/>
                <a:ea typeface="Times New Roman" panose="02020603050405020304" pitchFamily="18" charset="0"/>
              </a:rPr>
              <a:t> Thay đổi thông tin</a:t>
            </a:r>
            <a:endParaRPr lang="en-US" sz="1800" b="0" i="0" dirty="0">
              <a:solidFill>
                <a:srgbClr val="000000"/>
              </a:solidFill>
              <a:effectLst/>
              <a:latin typeface="+mj-lt"/>
            </a:endParaRPr>
          </a:p>
        </p:txBody>
      </p:sp>
      <p:pic>
        <p:nvPicPr>
          <p:cNvPr id="4" name="Picture 3">
            <a:extLst>
              <a:ext uri="{FF2B5EF4-FFF2-40B4-BE49-F238E27FC236}">
                <a16:creationId xmlns:a16="http://schemas.microsoft.com/office/drawing/2014/main" xmlns="" id="{5A6AA0D8-6C28-4844-82D8-E60FDAA1C999}"/>
              </a:ext>
            </a:extLst>
          </p:cNvPr>
          <p:cNvPicPr>
            <a:picLocks noChangeAspect="1"/>
          </p:cNvPicPr>
          <p:nvPr/>
        </p:nvPicPr>
        <p:blipFill>
          <a:blip r:embed="rId2"/>
          <a:stretch>
            <a:fillRect/>
          </a:stretch>
        </p:blipFill>
        <p:spPr>
          <a:xfrm>
            <a:off x="3009603" y="24493"/>
            <a:ext cx="2514600" cy="5181600"/>
          </a:xfrm>
          <a:prstGeom prst="rect">
            <a:avLst/>
          </a:prstGeom>
        </p:spPr>
      </p:pic>
      <p:pic>
        <p:nvPicPr>
          <p:cNvPr id="5" name="Picture 4">
            <a:extLst>
              <a:ext uri="{FF2B5EF4-FFF2-40B4-BE49-F238E27FC236}">
                <a16:creationId xmlns:a16="http://schemas.microsoft.com/office/drawing/2014/main" xmlns="" id="{9458171E-604F-4B81-AFDF-79E548F5A22C}"/>
              </a:ext>
            </a:extLst>
          </p:cNvPr>
          <p:cNvPicPr>
            <a:picLocks noChangeAspect="1"/>
          </p:cNvPicPr>
          <p:nvPr/>
        </p:nvPicPr>
        <p:blipFill>
          <a:blip r:embed="rId3"/>
          <a:stretch>
            <a:fillRect/>
          </a:stretch>
        </p:blipFill>
        <p:spPr>
          <a:xfrm>
            <a:off x="6110273" y="35360"/>
            <a:ext cx="2333951" cy="5108140"/>
          </a:xfrm>
          <a:prstGeom prst="rect">
            <a:avLst/>
          </a:prstGeom>
        </p:spPr>
      </p:pic>
      <p:sp>
        <p:nvSpPr>
          <p:cNvPr id="6" name="Oval 5">
            <a:extLst>
              <a:ext uri="{FF2B5EF4-FFF2-40B4-BE49-F238E27FC236}">
                <a16:creationId xmlns:a16="http://schemas.microsoft.com/office/drawing/2014/main" xmlns="" id="{2A9137E7-30CB-46FC-8C1D-B53613BD84BD}"/>
              </a:ext>
            </a:extLst>
          </p:cNvPr>
          <p:cNvSpPr/>
          <p:nvPr/>
        </p:nvSpPr>
        <p:spPr>
          <a:xfrm>
            <a:off x="3062199" y="3105150"/>
            <a:ext cx="824001" cy="8382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35517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8833CCE-1415-42AD-9683-8E07B04BC19C}"/>
              </a:ext>
            </a:extLst>
          </p:cNvPr>
          <p:cNvPicPr>
            <a:picLocks noChangeAspect="1"/>
          </p:cNvPicPr>
          <p:nvPr/>
        </p:nvPicPr>
        <p:blipFill>
          <a:blip r:embed="rId2"/>
          <a:stretch>
            <a:fillRect/>
          </a:stretch>
        </p:blipFill>
        <p:spPr>
          <a:xfrm>
            <a:off x="3472894" y="-10886"/>
            <a:ext cx="2514951" cy="5001323"/>
          </a:xfrm>
          <a:prstGeom prst="rect">
            <a:avLst/>
          </a:prstGeom>
        </p:spPr>
      </p:pic>
      <p:sp>
        <p:nvSpPr>
          <p:cNvPr id="4" name="TextBox 3">
            <a:extLst>
              <a:ext uri="{FF2B5EF4-FFF2-40B4-BE49-F238E27FC236}">
                <a16:creationId xmlns:a16="http://schemas.microsoft.com/office/drawing/2014/main" xmlns="" id="{706FE1E7-4909-4039-9C71-AB32F4CBBAA5}"/>
              </a:ext>
            </a:extLst>
          </p:cNvPr>
          <p:cNvSpPr txBox="1"/>
          <p:nvPr/>
        </p:nvSpPr>
        <p:spPr>
          <a:xfrm>
            <a:off x="609600" y="1962150"/>
            <a:ext cx="1981200" cy="369332"/>
          </a:xfrm>
          <a:prstGeom prst="rect">
            <a:avLst/>
          </a:prstGeom>
          <a:noFill/>
        </p:spPr>
        <p:txBody>
          <a:bodyPr wrap="square">
            <a:spAutoFit/>
          </a:bodyPr>
          <a:lstStyle/>
          <a:p>
            <a:pPr marL="76200" indent="0">
              <a:buNone/>
            </a:pPr>
            <a:r>
              <a:rPr lang="vi-VN" sz="1800" dirty="0">
                <a:solidFill>
                  <a:schemeClr val="tx1"/>
                </a:solidFill>
                <a:effectLst/>
                <a:latin typeface="+mj-lt"/>
                <a:ea typeface="Times New Roman" panose="02020603050405020304" pitchFamily="18" charset="0"/>
              </a:rPr>
              <a:t>Thay đổi thông tin</a:t>
            </a:r>
            <a:endParaRPr lang="en-US" sz="1800" b="0" i="0" dirty="0">
              <a:solidFill>
                <a:srgbClr val="000000"/>
              </a:solidFill>
              <a:effectLst/>
              <a:latin typeface="+mj-lt"/>
            </a:endParaRPr>
          </a:p>
        </p:txBody>
      </p:sp>
    </p:spTree>
    <p:extLst>
      <p:ext uri="{BB962C8B-B14F-4D97-AF65-F5344CB8AC3E}">
        <p14:creationId xmlns:p14="http://schemas.microsoft.com/office/powerpoint/2010/main" val="2882715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7;p12"/>
          <p:cNvSpPr txBox="1">
            <a:spLocks/>
          </p:cNvSpPr>
          <p:nvPr/>
        </p:nvSpPr>
        <p:spPr>
          <a:xfrm>
            <a:off x="381000" y="819150"/>
            <a:ext cx="8534400" cy="4114800"/>
          </a:xfrm>
          <a:prstGeom prst="rect">
            <a:avLst/>
          </a:prstGeom>
        </p:spPr>
        <p:txBody>
          <a:bodyPr spcFirstLastPara="1" wrap="square" lIns="91425" tIns="91425" rIns="91425" bIns="91425" anchor="b" anchorCtr="0">
            <a:noAutofit/>
          </a:bodyPr>
          <a:lst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Tx/>
              <a:buFontTx/>
            </a:pP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mn-lt"/>
                <a:cs typeface="Times New Roman" pitchFamily="18" charset="0"/>
              </a:rPr>
              <a:t/>
            </a:r>
            <a:br>
              <a:rPr lang="vi-VN" sz="1400">
                <a:latin typeface="+mn-lt"/>
                <a:cs typeface="Times New Roman" pitchFamily="18" charset="0"/>
              </a:rPr>
            </a:br>
            <a:r>
              <a:rPr lang="vi-VN" sz="1400">
                <a:latin typeface="Arial" panose="020B0604020202020204" pitchFamily="34" charset="0"/>
                <a:cs typeface="Arial" panose="020B0604020202020204" pitchFamily="34" charset="0"/>
              </a:rPr>
              <a:t>1. Quyết định số 06/QĐ-TTg ngày 06/01/2022 phê duyệt đề án phát triển ứng dụng dữ liệu về dân cư, định danh và xác thực điện tử phục vụ chuyển đổi số quốc gia giai đoạn 2022-2025, tầm nhìn đến năm 2030.</a:t>
            </a:r>
            <a:br>
              <a:rPr lang="vi-VN" sz="1400">
                <a:latin typeface="Arial" panose="020B0604020202020204" pitchFamily="34" charset="0"/>
                <a:cs typeface="Arial" panose="020B0604020202020204" pitchFamily="34" charset="0"/>
              </a:rPr>
            </a:br>
            <a:r>
              <a:rPr lang="vi-VN" sz="1400">
                <a:latin typeface="Arial" panose="020B0604020202020204" pitchFamily="34" charset="0"/>
                <a:cs typeface="Arial" panose="020B0604020202020204" pitchFamily="34" charset="0"/>
              </a:rPr>
              <a:t/>
            </a:r>
            <a:br>
              <a:rPr lang="vi-VN" sz="1400">
                <a:latin typeface="Arial" panose="020B0604020202020204" pitchFamily="34" charset="0"/>
                <a:cs typeface="Arial" panose="020B0604020202020204" pitchFamily="34" charset="0"/>
              </a:rPr>
            </a:br>
            <a:r>
              <a:rPr lang="vi-VN" sz="1400">
                <a:latin typeface="Arial" panose="020B0604020202020204" pitchFamily="34" charset="0"/>
                <a:cs typeface="Arial" panose="020B0604020202020204" pitchFamily="34" charset="0"/>
              </a:rPr>
              <a:t>2. Kế hoạch số 270/KH-UBND ngày 14/11/2023 của UBND TP Hà Nội triển khai  Đề án “ Phát triển ứng dụng dữ liệu về dân cư, định danh và xác thực điện tử phục vụ chuyển đổi số quốc gia giai đoạn 2022-  2025, tầm nhìn đến năm 2030” trên địa bàn TP Hà Nội.</a:t>
            </a:r>
            <a:br>
              <a:rPr lang="vi-VN" sz="1400">
                <a:latin typeface="Arial" panose="020B0604020202020204" pitchFamily="34" charset="0"/>
                <a:cs typeface="Arial" panose="020B0604020202020204" pitchFamily="34" charset="0"/>
              </a:rPr>
            </a:br>
            <a:r>
              <a:rPr lang="vi-VN" sz="1400">
                <a:latin typeface="Arial" panose="020B0604020202020204" pitchFamily="34" charset="0"/>
                <a:cs typeface="Arial" panose="020B0604020202020204" pitchFamily="34" charset="0"/>
              </a:rPr>
              <a:t/>
            </a:r>
            <a:br>
              <a:rPr lang="vi-VN" sz="1400">
                <a:latin typeface="Arial" panose="020B0604020202020204" pitchFamily="34" charset="0"/>
                <a:cs typeface="Arial" panose="020B0604020202020204" pitchFamily="34" charset="0"/>
              </a:rPr>
            </a:br>
            <a:r>
              <a:rPr lang="vi-VN" sz="1400">
                <a:latin typeface="Arial" panose="020B0604020202020204" pitchFamily="34" charset="0"/>
                <a:cs typeface="Arial" panose="020B0604020202020204" pitchFamily="34" charset="0"/>
              </a:rPr>
              <a:t>3. Kế hoạch số 7227/KH-CTHN-CNTT ngày 04/9/2022 của Cục Thuế TP Hà Nội; Kế hoạch số 222/KH-UBND ngày 16/8/2022 của UBND quận Long Biên  chuẩn hóa dữ liệu NNT phục vụ chuyển đổi số quốc gia trên địa bàn quận Long Biên</a:t>
            </a:r>
            <a:br>
              <a:rPr lang="vi-VN" sz="1400">
                <a:latin typeface="Arial" panose="020B0604020202020204" pitchFamily="34" charset="0"/>
                <a:cs typeface="Arial" panose="020B0604020202020204" pitchFamily="34" charset="0"/>
              </a:rPr>
            </a:br>
            <a:r>
              <a:rPr lang="vi-VN" sz="1400">
                <a:latin typeface="Arial" panose="020B0604020202020204" pitchFamily="34" charset="0"/>
                <a:cs typeface="Arial" panose="020B0604020202020204" pitchFamily="34" charset="0"/>
              </a:rPr>
              <a:t/>
            </a:r>
            <a:br>
              <a:rPr lang="vi-VN" sz="1400">
                <a:latin typeface="Arial" panose="020B0604020202020204" pitchFamily="34" charset="0"/>
                <a:cs typeface="Arial" panose="020B0604020202020204" pitchFamily="34" charset="0"/>
              </a:rPr>
            </a:br>
            <a:r>
              <a:rPr lang="vi-VN" sz="1400">
                <a:latin typeface="Arial" panose="020B0604020202020204" pitchFamily="34" charset="0"/>
                <a:cs typeface="Arial" panose="020B0604020202020204" pitchFamily="34" charset="0"/>
              </a:rPr>
              <a:t>4. Kết luận số 1193/TB-CCT-KTNDP ngày  15/7/2024 , kết luận của Thường trực quận ủy về việc triển khai Kế hoạch “Tăng cường công tác chuyển đổi số trong lĩnh vực thuế trên địa bàn quận Long Biên năm 2024” của UBND quận Long Biên.</a:t>
            </a:r>
            <a:br>
              <a:rPr lang="vi-VN" sz="1400">
                <a:latin typeface="Arial" panose="020B0604020202020204" pitchFamily="34" charset="0"/>
                <a:cs typeface="Arial" panose="020B0604020202020204" pitchFamily="34" charset="0"/>
              </a:rPr>
            </a:br>
            <a:r>
              <a:rPr lang="vi-VN" sz="1400">
                <a:latin typeface="Arial" panose="020B0604020202020204" pitchFamily="34" charset="0"/>
                <a:cs typeface="Arial" panose="020B0604020202020204" pitchFamily="34" charset="0"/>
              </a:rPr>
              <a:t/>
            </a:r>
            <a:br>
              <a:rPr lang="vi-VN" sz="1400">
                <a:latin typeface="Arial" panose="020B0604020202020204" pitchFamily="34" charset="0"/>
                <a:cs typeface="Arial" panose="020B0604020202020204" pitchFamily="34" charset="0"/>
              </a:rPr>
            </a:br>
            <a:r>
              <a:rPr lang="vi-VN" sz="1400">
                <a:latin typeface="Arial" panose="020B0604020202020204" pitchFamily="34" charset="0"/>
                <a:cs typeface="Arial" panose="020B0604020202020204" pitchFamily="34" charset="0"/>
              </a:rPr>
              <a:t>5. Kế hoạch số 336/KH-UBND ngày 18/7/2024 của UBND quận Long Biên về tăng cường chuyển đổi số trong lĩnh vực thuế trên địa bàn quận Long Biên năm 2024.</a:t>
            </a:r>
            <a:br>
              <a:rPr lang="vi-VN" sz="1400">
                <a:latin typeface="Arial" panose="020B0604020202020204" pitchFamily="34" charset="0"/>
                <a:cs typeface="Arial" panose="020B0604020202020204" pitchFamily="34" charset="0"/>
              </a:rPr>
            </a:br>
            <a:endParaRPr lang="vi-VN" sz="1400" dirty="0">
              <a:latin typeface="Arial" panose="020B0604020202020204" pitchFamily="34" charset="0"/>
              <a:cs typeface="Arial" panose="020B0604020202020204" pitchFamily="34" charset="0"/>
            </a:endParaRPr>
          </a:p>
        </p:txBody>
      </p:sp>
      <p:sp>
        <p:nvSpPr>
          <p:cNvPr id="3" name="Google Shape;167;p12"/>
          <p:cNvSpPr txBox="1">
            <a:spLocks/>
          </p:cNvSpPr>
          <p:nvPr/>
        </p:nvSpPr>
        <p:spPr>
          <a:xfrm>
            <a:off x="152400" y="133350"/>
            <a:ext cx="8763000" cy="457200"/>
          </a:xfrm>
          <a:prstGeom prst="rect">
            <a:avLst/>
          </a:prstGeom>
          <a:noFill/>
          <a:ln>
            <a:noFill/>
          </a:ln>
        </p:spPr>
        <p:txBody>
          <a:bodyPr spcFirstLastPara="1" wrap="square" lIns="91425" tIns="91425" rIns="91425" bIns="91425" anchor="b" anchorCtr="0">
            <a:noAutofit/>
          </a:bodyPr>
          <a:lstStyle/>
          <a:p>
            <a:pPr lvl="0" algn="ctr">
              <a:buClr>
                <a:schemeClr val="lt1"/>
              </a:buClr>
              <a:buSzPts val="5000"/>
            </a:pPr>
            <a:endParaRPr lang="vi-VN" sz="2000" b="1" dirty="0">
              <a:solidFill>
                <a:schemeClr val="tx1"/>
              </a:solidFill>
              <a:latin typeface="+mn-lt"/>
              <a:ea typeface="Oswald"/>
              <a:cs typeface="Times New Roman" panose="02020603050405020304" pitchFamily="18" charset="0"/>
              <a:sym typeface="Oswald"/>
            </a:endParaRPr>
          </a:p>
          <a:p>
            <a:pPr lvl="0" algn="ctr">
              <a:buClr>
                <a:schemeClr val="lt1"/>
              </a:buClr>
              <a:buSzPts val="5000"/>
            </a:pPr>
            <a:endParaRPr lang="vi-VN" sz="2000" b="1" dirty="0">
              <a:solidFill>
                <a:schemeClr val="tx1"/>
              </a:solidFill>
              <a:latin typeface="+mn-lt"/>
              <a:ea typeface="Oswald"/>
              <a:cs typeface="Times New Roman" panose="02020603050405020304" pitchFamily="18" charset="0"/>
              <a:sym typeface="Oswald"/>
            </a:endParaRPr>
          </a:p>
          <a:p>
            <a:pPr lvl="0" algn="ctr">
              <a:buClr>
                <a:schemeClr val="lt1"/>
              </a:buClr>
              <a:buSzPts val="5000"/>
            </a:pPr>
            <a:endParaRPr lang="vi-VN" sz="2000" b="1" dirty="0">
              <a:solidFill>
                <a:schemeClr val="tx1"/>
              </a:solidFill>
              <a:latin typeface="+mn-lt"/>
              <a:ea typeface="Oswald"/>
              <a:cs typeface="Times New Roman" panose="02020603050405020304" pitchFamily="18" charset="0"/>
              <a:sym typeface="Oswald"/>
            </a:endParaRPr>
          </a:p>
          <a:p>
            <a:pPr lvl="0" algn="ctr">
              <a:buClr>
                <a:schemeClr val="lt1"/>
              </a:buClr>
              <a:buSzPts val="5000"/>
            </a:pPr>
            <a:endParaRPr lang="vi-VN" sz="2000" b="1" dirty="0">
              <a:solidFill>
                <a:schemeClr val="tx1"/>
              </a:solidFill>
              <a:latin typeface="+mn-lt"/>
              <a:ea typeface="Oswald"/>
              <a:cs typeface="Times New Roman" panose="02020603050405020304" pitchFamily="18" charset="0"/>
              <a:sym typeface="Oswald"/>
            </a:endParaRPr>
          </a:p>
          <a:p>
            <a:pPr lvl="0" algn="ctr">
              <a:buClr>
                <a:schemeClr val="lt1"/>
              </a:buClr>
              <a:buSzPts val="5000"/>
            </a:pPr>
            <a:r>
              <a:rPr lang="en-US" sz="2000" b="1" dirty="0">
                <a:solidFill>
                  <a:schemeClr val="tx1"/>
                </a:solidFill>
                <a:latin typeface="+mn-lt"/>
                <a:ea typeface="Oswald"/>
                <a:cs typeface="Times New Roman" panose="02020603050405020304" pitchFamily="18" charset="0"/>
                <a:sym typeface="Oswald"/>
              </a:rPr>
              <a:t>MỘT SỐ VĂN BẢN CHỈ ĐẠO TRIỂN KHAI CHUYỂN ĐỔI SỐ TRONG LĨNH VỰC THUẾ</a:t>
            </a:r>
            <a:endParaRPr lang="vi-VN" sz="2000" b="1" dirty="0">
              <a:solidFill>
                <a:schemeClr val="tx1"/>
              </a:solidFill>
              <a:latin typeface="+mn-lt"/>
              <a:ea typeface="Oswald"/>
              <a:cs typeface="Times New Roman" panose="02020603050405020304" pitchFamily="18" charset="0"/>
              <a:sym typeface="Oswald"/>
            </a:endParaRPr>
          </a:p>
        </p:txBody>
      </p:sp>
    </p:spTree>
    <p:extLst>
      <p:ext uri="{BB962C8B-B14F-4D97-AF65-F5344CB8AC3E}">
        <p14:creationId xmlns:p14="http://schemas.microsoft.com/office/powerpoint/2010/main" val="387351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22A288A0-D036-4B4B-BAC2-8D4F09C81046}"/>
              </a:ext>
            </a:extLst>
          </p:cNvPr>
          <p:cNvSpPr txBox="1"/>
          <p:nvPr/>
        </p:nvSpPr>
        <p:spPr>
          <a:xfrm>
            <a:off x="381000" y="1451087"/>
            <a:ext cx="2514600" cy="2846933"/>
          </a:xfrm>
          <a:prstGeom prst="rect">
            <a:avLst/>
          </a:prstGeom>
          <a:noFill/>
        </p:spPr>
        <p:txBody>
          <a:bodyPr wrap="square">
            <a:spAutoFit/>
          </a:bodyPr>
          <a:lstStyle/>
          <a:p>
            <a:pPr marL="76200" indent="0" algn="just">
              <a:buNone/>
            </a:pPr>
            <a:endParaRPr lang="en-US" sz="1800" dirty="0">
              <a:latin typeface="Arial "/>
              <a:ea typeface="Times New Roman" panose="02020603050405020304" pitchFamily="18" charset="0"/>
            </a:endParaRPr>
          </a:p>
          <a:p>
            <a:pPr marL="76200" indent="0" algn="just">
              <a:buNone/>
            </a:pPr>
            <a:endParaRPr lang="en-US" sz="1800" dirty="0">
              <a:latin typeface="Arial "/>
              <a:ea typeface="Times New Roman" panose="02020603050405020304" pitchFamily="18" charset="0"/>
              <a:cs typeface="Times New Roman" panose="02020603050405020304" pitchFamily="18" charset="0"/>
            </a:endParaRPr>
          </a:p>
          <a:p>
            <a:pPr marL="76200" indent="0" algn="just">
              <a:buNone/>
            </a:pPr>
            <a:r>
              <a:rPr lang="en-US" sz="1800" dirty="0">
                <a:solidFill>
                  <a:schemeClr val="tx1">
                    <a:lumMod val="95000"/>
                  </a:schemeClr>
                </a:solidFill>
                <a:latin typeface="Arial "/>
                <a:ea typeface="Times New Roman" panose="02020603050405020304" pitchFamily="18" charset="0"/>
                <a:cs typeface="Times New Roman" panose="02020603050405020304" pitchFamily="18" charset="0"/>
              </a:rPr>
              <a:t>6</a:t>
            </a:r>
            <a:r>
              <a:rPr lang="vi-VN" sz="1800" dirty="0">
                <a:solidFill>
                  <a:schemeClr val="tx1">
                    <a:lumMod val="95000"/>
                  </a:schemeClr>
                </a:solidFill>
                <a:latin typeface="Arial "/>
                <a:ea typeface="Times New Roman" panose="02020603050405020304" pitchFamily="18" charset="0"/>
                <a:cs typeface="Times New Roman" panose="02020603050405020304" pitchFamily="18" charset="0"/>
              </a:rPr>
              <a:t>.</a:t>
            </a:r>
            <a:r>
              <a:rPr lang="vi-VN"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vi-VN" sz="1800" dirty="0">
                <a:solidFill>
                  <a:schemeClr val="tx1"/>
                </a:solidFill>
                <a:effectLst/>
                <a:latin typeface="Arial "/>
                <a:ea typeface="Times New Roman" panose="02020603050405020304" pitchFamily="18" charset="0"/>
                <a:cs typeface="Times New Roman" panose="02020603050405020304" pitchFamily="18" charset="0"/>
              </a:rPr>
              <a:t>Tra </a:t>
            </a:r>
            <a:r>
              <a:rPr lang="vi-VN" sz="1800" dirty="0" err="1">
                <a:solidFill>
                  <a:schemeClr val="tx1"/>
                </a:solidFill>
                <a:effectLst/>
                <a:latin typeface="Arial "/>
                <a:ea typeface="Times New Roman" panose="02020603050405020304" pitchFamily="18" charset="0"/>
                <a:cs typeface="Times New Roman" panose="02020603050405020304" pitchFamily="18" charset="0"/>
              </a:rPr>
              <a:t>cứu</a:t>
            </a:r>
            <a:r>
              <a:rPr lang="vi-VN" sz="1800" dirty="0">
                <a:solidFill>
                  <a:schemeClr val="tx1"/>
                </a:solidFill>
                <a:effectLst/>
                <a:latin typeface="Arial "/>
                <a:ea typeface="Times New Roman" panose="02020603050405020304" pitchFamily="18" charset="0"/>
                <a:cs typeface="Times New Roman" panose="02020603050405020304" pitchFamily="18" charset="0"/>
              </a:rPr>
              <a:t> </a:t>
            </a:r>
            <a:r>
              <a:rPr lang="vi-VN" sz="1800" dirty="0" err="1">
                <a:solidFill>
                  <a:schemeClr val="tx1"/>
                </a:solidFill>
                <a:effectLst/>
                <a:latin typeface="Arial "/>
                <a:ea typeface="Times New Roman" panose="02020603050405020304" pitchFamily="18" charset="0"/>
                <a:cs typeface="Times New Roman" panose="02020603050405020304" pitchFamily="18" charset="0"/>
              </a:rPr>
              <a:t>Hồ</a:t>
            </a:r>
            <a:r>
              <a:rPr lang="vi-VN" sz="1800" dirty="0">
                <a:solidFill>
                  <a:schemeClr val="tx1"/>
                </a:solidFill>
                <a:effectLst/>
                <a:latin typeface="Arial "/>
                <a:ea typeface="Times New Roman" panose="02020603050405020304" pitchFamily="18" charset="0"/>
                <a:cs typeface="Times New Roman" panose="02020603050405020304" pitchFamily="18" charset="0"/>
              </a:rPr>
              <a:t> sơ khai </a:t>
            </a:r>
            <a:r>
              <a:rPr lang="vi-VN" sz="1800" dirty="0" err="1">
                <a:solidFill>
                  <a:schemeClr val="tx1"/>
                </a:solidFill>
                <a:effectLst/>
                <a:latin typeface="Arial "/>
                <a:ea typeface="Times New Roman" panose="02020603050405020304" pitchFamily="18" charset="0"/>
                <a:cs typeface="Times New Roman" panose="02020603050405020304" pitchFamily="18" charset="0"/>
              </a:rPr>
              <a:t>thuế</a:t>
            </a:r>
            <a:r>
              <a:rPr lang="vi-VN" sz="1800" dirty="0">
                <a:solidFill>
                  <a:schemeClr val="tx1"/>
                </a:solidFill>
                <a:effectLst/>
                <a:latin typeface="Arial "/>
                <a:ea typeface="Times New Roman" panose="02020603050405020304" pitchFamily="18" charset="0"/>
                <a:cs typeface="Times New Roman" panose="02020603050405020304" pitchFamily="18" charset="0"/>
              </a:rPr>
              <a:t>, </a:t>
            </a:r>
            <a:r>
              <a:rPr lang="vi-VN" sz="1800" dirty="0" err="1">
                <a:solidFill>
                  <a:schemeClr val="tx1"/>
                </a:solidFill>
                <a:effectLst/>
                <a:latin typeface="Arial "/>
                <a:ea typeface="Times New Roman" panose="02020603050405020304" pitchFamily="18" charset="0"/>
                <a:cs typeface="Times New Roman" panose="02020603050405020304" pitchFamily="18" charset="0"/>
              </a:rPr>
              <a:t>Quyết</a:t>
            </a:r>
            <a:r>
              <a:rPr lang="vi-VN" sz="1800" dirty="0">
                <a:solidFill>
                  <a:schemeClr val="tx1"/>
                </a:solidFill>
                <a:effectLst/>
                <a:latin typeface="Arial "/>
                <a:ea typeface="Times New Roman" panose="02020603050405020304" pitchFamily="18" charset="0"/>
                <a:cs typeface="Times New Roman" panose="02020603050405020304" pitchFamily="18" charset="0"/>
              </a:rPr>
              <a:t> </a:t>
            </a:r>
            <a:r>
              <a:rPr lang="vi-VN" sz="1800" dirty="0" err="1">
                <a:solidFill>
                  <a:schemeClr val="tx1"/>
                </a:solidFill>
                <a:effectLst/>
                <a:latin typeface="Arial "/>
                <a:ea typeface="Times New Roman" panose="02020603050405020304" pitchFamily="18" charset="0"/>
                <a:cs typeface="Times New Roman" panose="02020603050405020304" pitchFamily="18" charset="0"/>
              </a:rPr>
              <a:t>toán</a:t>
            </a:r>
            <a:r>
              <a:rPr lang="vi-VN" sz="1800" dirty="0">
                <a:solidFill>
                  <a:schemeClr val="tx1"/>
                </a:solidFill>
                <a:effectLst/>
                <a:latin typeface="Arial "/>
                <a:ea typeface="Times New Roman" panose="02020603050405020304" pitchFamily="18" charset="0"/>
                <a:cs typeface="Times New Roman" panose="02020603050405020304" pitchFamily="18" charset="0"/>
              </a:rPr>
              <a:t> </a:t>
            </a:r>
            <a:r>
              <a:rPr lang="vi-VN" sz="1800" dirty="0" err="1">
                <a:solidFill>
                  <a:schemeClr val="tx1"/>
                </a:solidFill>
                <a:effectLst/>
                <a:latin typeface="Arial "/>
                <a:ea typeface="Times New Roman" panose="02020603050405020304" pitchFamily="18" charset="0"/>
                <a:cs typeface="Times New Roman" panose="02020603050405020304" pitchFamily="18" charset="0"/>
              </a:rPr>
              <a:t>thuế</a:t>
            </a:r>
            <a:r>
              <a:rPr lang="vi-VN" sz="1800" dirty="0">
                <a:solidFill>
                  <a:schemeClr val="tx1"/>
                </a:solidFill>
                <a:effectLst/>
                <a:latin typeface="Arial "/>
                <a:ea typeface="Times New Roman" panose="02020603050405020304" pitchFamily="18" charset="0"/>
                <a:cs typeface="Times New Roman" panose="02020603050405020304" pitchFamily="18" charset="0"/>
              </a:rPr>
              <a:t>, Thông tin </a:t>
            </a:r>
            <a:r>
              <a:rPr lang="vi-VN" sz="1800" dirty="0" err="1">
                <a:solidFill>
                  <a:schemeClr val="tx1"/>
                </a:solidFill>
                <a:effectLst/>
                <a:latin typeface="Arial "/>
                <a:ea typeface="Times New Roman" panose="02020603050405020304" pitchFamily="18" charset="0"/>
                <a:cs typeface="Times New Roman" panose="02020603050405020304" pitchFamily="18" charset="0"/>
              </a:rPr>
              <a:t>người</a:t>
            </a:r>
            <a:r>
              <a:rPr lang="vi-VN" sz="1800" dirty="0">
                <a:solidFill>
                  <a:schemeClr val="tx1"/>
                </a:solidFill>
                <a:effectLst/>
                <a:latin typeface="Arial "/>
                <a:ea typeface="Times New Roman" panose="02020603050405020304" pitchFamily="18" charset="0"/>
                <a:cs typeface="Times New Roman" panose="02020603050405020304" pitchFamily="18" charset="0"/>
              </a:rPr>
              <a:t> </a:t>
            </a:r>
            <a:r>
              <a:rPr lang="vi-VN" sz="1800" dirty="0" err="1">
                <a:solidFill>
                  <a:schemeClr val="tx1"/>
                </a:solidFill>
                <a:effectLst/>
                <a:latin typeface="Arial "/>
                <a:ea typeface="Times New Roman" panose="02020603050405020304" pitchFamily="18" charset="0"/>
                <a:cs typeface="Times New Roman" panose="02020603050405020304" pitchFamily="18" charset="0"/>
              </a:rPr>
              <a:t>nộp</a:t>
            </a:r>
            <a:r>
              <a:rPr lang="vi-VN" sz="1800" dirty="0">
                <a:solidFill>
                  <a:schemeClr val="tx1"/>
                </a:solidFill>
                <a:effectLst/>
                <a:latin typeface="Arial "/>
                <a:ea typeface="Times New Roman" panose="02020603050405020304" pitchFamily="18" charset="0"/>
                <a:cs typeface="Times New Roman" panose="02020603050405020304" pitchFamily="18" charset="0"/>
              </a:rPr>
              <a:t> </a:t>
            </a:r>
            <a:r>
              <a:rPr lang="vi-VN" sz="1800" dirty="0" err="1">
                <a:solidFill>
                  <a:schemeClr val="tx1"/>
                </a:solidFill>
                <a:effectLst/>
                <a:latin typeface="Arial "/>
                <a:ea typeface="Times New Roman" panose="02020603050405020304" pitchFamily="18" charset="0"/>
                <a:cs typeface="Times New Roman" panose="02020603050405020304" pitchFamily="18" charset="0"/>
              </a:rPr>
              <a:t>thuế</a:t>
            </a:r>
            <a:r>
              <a:rPr lang="vi-VN" sz="1800" dirty="0">
                <a:solidFill>
                  <a:schemeClr val="tx1"/>
                </a:solidFill>
                <a:effectLst/>
                <a:latin typeface="Arial "/>
                <a:ea typeface="Times New Roman" panose="02020603050405020304" pitchFamily="18" charset="0"/>
                <a:cs typeface="Times New Roman" panose="02020603050405020304" pitchFamily="18" charset="0"/>
              </a:rPr>
              <a:t>, Thông tin </a:t>
            </a:r>
            <a:r>
              <a:rPr lang="vi-VN" sz="1800" dirty="0" err="1">
                <a:solidFill>
                  <a:schemeClr val="tx1"/>
                </a:solidFill>
                <a:effectLst/>
                <a:latin typeface="Arial "/>
                <a:ea typeface="Times New Roman" panose="02020603050405020304" pitchFamily="18" charset="0"/>
                <a:cs typeface="Times New Roman" panose="02020603050405020304" pitchFamily="18" charset="0"/>
              </a:rPr>
              <a:t>người</a:t>
            </a:r>
            <a:r>
              <a:rPr lang="vi-VN" sz="1800" dirty="0">
                <a:solidFill>
                  <a:schemeClr val="tx1"/>
                </a:solidFill>
                <a:effectLst/>
                <a:latin typeface="Arial "/>
                <a:ea typeface="Times New Roman" panose="02020603050405020304" pitchFamily="18" charset="0"/>
                <a:cs typeface="Times New Roman" panose="02020603050405020304" pitchFamily="18" charset="0"/>
              </a:rPr>
              <a:t> </a:t>
            </a:r>
            <a:r>
              <a:rPr lang="vi-VN" sz="1800" dirty="0" err="1">
                <a:solidFill>
                  <a:schemeClr val="tx1"/>
                </a:solidFill>
                <a:effectLst/>
                <a:latin typeface="Arial "/>
                <a:ea typeface="Times New Roman" panose="02020603050405020304" pitchFamily="18" charset="0"/>
                <a:cs typeface="Times New Roman" panose="02020603050405020304" pitchFamily="18" charset="0"/>
              </a:rPr>
              <a:t>phụ</a:t>
            </a:r>
            <a:r>
              <a:rPr lang="vi-VN" sz="1800" dirty="0">
                <a:solidFill>
                  <a:schemeClr val="tx1"/>
                </a:solidFill>
                <a:effectLst/>
                <a:latin typeface="Arial "/>
                <a:ea typeface="Times New Roman" panose="02020603050405020304" pitchFamily="18" charset="0"/>
                <a:cs typeface="Times New Roman" panose="02020603050405020304" pitchFamily="18" charset="0"/>
              </a:rPr>
              <a:t> </a:t>
            </a:r>
            <a:r>
              <a:rPr lang="vi-VN" sz="1800" dirty="0" err="1">
                <a:solidFill>
                  <a:schemeClr val="tx1"/>
                </a:solidFill>
                <a:effectLst/>
                <a:latin typeface="Arial "/>
                <a:ea typeface="Times New Roman" panose="02020603050405020304" pitchFamily="18" charset="0"/>
                <a:cs typeface="Times New Roman" panose="02020603050405020304" pitchFamily="18" charset="0"/>
              </a:rPr>
              <a:t>thuộc</a:t>
            </a:r>
            <a:r>
              <a:rPr lang="vi-VN" sz="1800" dirty="0">
                <a:solidFill>
                  <a:schemeClr val="tx1"/>
                </a:solidFill>
                <a:effectLst/>
                <a:latin typeface="Arial "/>
                <a:ea typeface="Times New Roman" panose="02020603050405020304" pitchFamily="18" charset="0"/>
                <a:cs typeface="Times New Roman" panose="02020603050405020304" pitchFamily="18" charset="0"/>
              </a:rPr>
              <a:t> </a:t>
            </a:r>
            <a:r>
              <a:rPr lang="vi-VN" sz="1800" dirty="0" err="1">
                <a:solidFill>
                  <a:schemeClr val="tx1"/>
                </a:solidFill>
                <a:effectLst/>
                <a:latin typeface="Arial "/>
                <a:ea typeface="Times New Roman" panose="02020603050405020304" pitchFamily="18" charset="0"/>
                <a:cs typeface="Times New Roman" panose="02020603050405020304" pitchFamily="18" charset="0"/>
              </a:rPr>
              <a:t>và</a:t>
            </a:r>
            <a:r>
              <a:rPr lang="vi-VN" sz="1800" dirty="0">
                <a:solidFill>
                  <a:schemeClr val="tx1"/>
                </a:solidFill>
                <a:effectLst/>
                <a:latin typeface="Arial "/>
                <a:ea typeface="Times New Roman" panose="02020603050405020304" pitchFamily="18" charset="0"/>
                <a:cs typeface="Times New Roman" panose="02020603050405020304" pitchFamily="18" charset="0"/>
              </a:rPr>
              <a:t> </a:t>
            </a:r>
            <a:r>
              <a:rPr lang="vi-VN" sz="1800" dirty="0" err="1">
                <a:solidFill>
                  <a:schemeClr val="tx1"/>
                </a:solidFill>
                <a:effectLst/>
                <a:latin typeface="Arial "/>
                <a:ea typeface="Times New Roman" panose="02020603050405020304" pitchFamily="18" charset="0"/>
                <a:cs typeface="Times New Roman" panose="02020603050405020304" pitchFamily="18" charset="0"/>
              </a:rPr>
              <a:t>một</a:t>
            </a:r>
            <a:r>
              <a:rPr lang="vi-VN" sz="1800" dirty="0">
                <a:solidFill>
                  <a:schemeClr val="tx1"/>
                </a:solidFill>
                <a:effectLst/>
                <a:latin typeface="Arial "/>
                <a:ea typeface="Times New Roman" panose="02020603050405020304" pitchFamily="18" charset="0"/>
                <a:cs typeface="Times New Roman" panose="02020603050405020304" pitchFamily="18" charset="0"/>
              </a:rPr>
              <a:t> </a:t>
            </a:r>
            <a:r>
              <a:rPr lang="vi-VN" sz="1800" dirty="0" err="1">
                <a:solidFill>
                  <a:schemeClr val="tx1"/>
                </a:solidFill>
                <a:effectLst/>
                <a:latin typeface="Arial "/>
                <a:ea typeface="Times New Roman" panose="02020603050405020304" pitchFamily="18" charset="0"/>
                <a:cs typeface="Times New Roman" panose="02020603050405020304" pitchFamily="18" charset="0"/>
              </a:rPr>
              <a:t>số</a:t>
            </a:r>
            <a:r>
              <a:rPr lang="vi-VN" sz="1800" dirty="0">
                <a:solidFill>
                  <a:schemeClr val="tx1"/>
                </a:solidFill>
                <a:effectLst/>
                <a:latin typeface="Arial "/>
                <a:ea typeface="Times New Roman" panose="02020603050405020304" pitchFamily="18" charset="0"/>
                <a:cs typeface="Times New Roman" panose="02020603050405020304" pitchFamily="18" charset="0"/>
              </a:rPr>
              <a:t> </a:t>
            </a:r>
            <a:r>
              <a:rPr lang="vi-VN" sz="1800" dirty="0" err="1">
                <a:solidFill>
                  <a:schemeClr val="tx1"/>
                </a:solidFill>
                <a:effectLst/>
                <a:latin typeface="Arial "/>
                <a:ea typeface="Times New Roman" panose="02020603050405020304" pitchFamily="18" charset="0"/>
                <a:cs typeface="Times New Roman" panose="02020603050405020304" pitchFamily="18" charset="0"/>
              </a:rPr>
              <a:t>các</a:t>
            </a:r>
            <a:r>
              <a:rPr lang="vi-VN" sz="1800" dirty="0">
                <a:solidFill>
                  <a:schemeClr val="tx1"/>
                </a:solidFill>
                <a:effectLst/>
                <a:latin typeface="Arial "/>
                <a:ea typeface="Times New Roman" panose="02020603050405020304" pitchFamily="18" charset="0"/>
                <a:cs typeface="Times New Roman" panose="02020603050405020304" pitchFamily="18" charset="0"/>
              </a:rPr>
              <a:t> </a:t>
            </a:r>
            <a:r>
              <a:rPr lang="vi-VN" sz="1800" dirty="0" err="1">
                <a:solidFill>
                  <a:schemeClr val="tx1"/>
                </a:solidFill>
                <a:effectLst/>
                <a:latin typeface="Arial "/>
                <a:ea typeface="Times New Roman" panose="02020603050405020304" pitchFamily="18" charset="0"/>
                <a:cs typeface="Times New Roman" panose="02020603050405020304" pitchFamily="18" charset="0"/>
              </a:rPr>
              <a:t>tiện</a:t>
            </a:r>
            <a:r>
              <a:rPr lang="vi-VN" sz="1800" dirty="0">
                <a:solidFill>
                  <a:schemeClr val="tx1"/>
                </a:solidFill>
                <a:effectLst/>
                <a:latin typeface="Arial "/>
                <a:ea typeface="Times New Roman" panose="02020603050405020304" pitchFamily="18" charset="0"/>
                <a:cs typeface="Times New Roman" panose="02020603050405020304" pitchFamily="18" charset="0"/>
              </a:rPr>
              <a:t> </a:t>
            </a:r>
            <a:r>
              <a:rPr lang="vi-VN" sz="1800" dirty="0" err="1">
                <a:solidFill>
                  <a:schemeClr val="tx1"/>
                </a:solidFill>
                <a:effectLst/>
                <a:latin typeface="Arial "/>
                <a:ea typeface="Times New Roman" panose="02020603050405020304" pitchFamily="18" charset="0"/>
                <a:cs typeface="Times New Roman" panose="02020603050405020304" pitchFamily="18" charset="0"/>
              </a:rPr>
              <a:t>ích</a:t>
            </a:r>
            <a:r>
              <a:rPr lang="vi-VN" sz="1800" dirty="0">
                <a:solidFill>
                  <a:schemeClr val="tx1"/>
                </a:solidFill>
                <a:effectLst/>
                <a:latin typeface="Arial "/>
                <a:ea typeface="Times New Roman" panose="02020603050405020304" pitchFamily="18" charset="0"/>
                <a:cs typeface="Times New Roman" panose="02020603050405020304" pitchFamily="18" charset="0"/>
              </a:rPr>
              <a:t> </a:t>
            </a:r>
            <a:r>
              <a:rPr lang="vi-VN" sz="1800" dirty="0" err="1">
                <a:solidFill>
                  <a:schemeClr val="tx1"/>
                </a:solidFill>
                <a:effectLst/>
                <a:latin typeface="Arial "/>
                <a:ea typeface="Times New Roman" panose="02020603050405020304" pitchFamily="18" charset="0"/>
                <a:cs typeface="Times New Roman" panose="02020603050405020304" pitchFamily="18" charset="0"/>
              </a:rPr>
              <a:t>khác</a:t>
            </a:r>
            <a:r>
              <a:rPr lang="vi-VN" sz="1800" dirty="0">
                <a:solidFill>
                  <a:schemeClr val="tx1"/>
                </a:solidFill>
                <a:effectLst/>
                <a:latin typeface="Arial "/>
                <a:ea typeface="Times New Roman" panose="02020603050405020304" pitchFamily="18" charset="0"/>
                <a:cs typeface="Times New Roman" panose="02020603050405020304" pitchFamily="18" charset="0"/>
              </a:rPr>
              <a:t> cho </a:t>
            </a:r>
            <a:r>
              <a:rPr lang="vi-VN" sz="1800" dirty="0" err="1">
                <a:solidFill>
                  <a:schemeClr val="tx1"/>
                </a:solidFill>
                <a:effectLst/>
                <a:latin typeface="Arial "/>
                <a:ea typeface="Times New Roman" panose="02020603050405020304" pitchFamily="18" charset="0"/>
                <a:cs typeface="Times New Roman" panose="02020603050405020304" pitchFamily="18" charset="0"/>
              </a:rPr>
              <a:t>người</a:t>
            </a:r>
            <a:r>
              <a:rPr lang="vi-VN" sz="1800" dirty="0">
                <a:solidFill>
                  <a:schemeClr val="tx1"/>
                </a:solidFill>
                <a:effectLst/>
                <a:latin typeface="Arial "/>
                <a:ea typeface="Times New Roman" panose="02020603050405020304" pitchFamily="18" charset="0"/>
                <a:cs typeface="Times New Roman" panose="02020603050405020304" pitchFamily="18" charset="0"/>
              </a:rPr>
              <a:t> </a:t>
            </a:r>
            <a:r>
              <a:rPr lang="vi-VN" sz="1800" dirty="0" err="1">
                <a:solidFill>
                  <a:schemeClr val="tx1"/>
                </a:solidFill>
                <a:effectLst/>
                <a:latin typeface="Arial "/>
                <a:ea typeface="Times New Roman" panose="02020603050405020304" pitchFamily="18" charset="0"/>
                <a:cs typeface="Times New Roman" panose="02020603050405020304" pitchFamily="18" charset="0"/>
              </a:rPr>
              <a:t>nộp</a:t>
            </a:r>
            <a:r>
              <a:rPr lang="vi-VN" sz="1800" dirty="0">
                <a:solidFill>
                  <a:schemeClr val="tx1"/>
                </a:solidFill>
                <a:effectLst/>
                <a:latin typeface="Arial "/>
                <a:ea typeface="Times New Roman" panose="02020603050405020304" pitchFamily="18" charset="0"/>
                <a:cs typeface="Times New Roman" panose="02020603050405020304" pitchFamily="18" charset="0"/>
              </a:rPr>
              <a:t> </a:t>
            </a:r>
            <a:r>
              <a:rPr lang="vi-VN" sz="1800" dirty="0" err="1">
                <a:solidFill>
                  <a:schemeClr val="tx1"/>
                </a:solidFill>
                <a:effectLst/>
                <a:latin typeface="Arial "/>
                <a:ea typeface="Times New Roman" panose="02020603050405020304" pitchFamily="18" charset="0"/>
                <a:cs typeface="Times New Roman" panose="02020603050405020304" pitchFamily="18" charset="0"/>
              </a:rPr>
              <a:t>thuế</a:t>
            </a:r>
            <a:r>
              <a:rPr lang="vi-VN" sz="1800" dirty="0">
                <a:solidFill>
                  <a:schemeClr val="tx1"/>
                </a:solidFill>
                <a:effectLst/>
                <a:latin typeface="Arial "/>
                <a:ea typeface="Times New Roman" panose="02020603050405020304" pitchFamily="18" charset="0"/>
                <a:cs typeface="Times New Roman" panose="02020603050405020304" pitchFamily="18" charset="0"/>
              </a:rPr>
              <a:t>…</a:t>
            </a:r>
            <a:r>
              <a:rPr lang="vi-VN" sz="1800" b="0" i="0" dirty="0">
                <a:solidFill>
                  <a:srgbClr val="000000"/>
                </a:solidFill>
                <a:effectLst/>
                <a:latin typeface="Arial "/>
                <a:cs typeface="Times New Roman" panose="02020603050405020304" pitchFamily="18" charset="0"/>
              </a:rPr>
              <a:t> </a:t>
            </a:r>
            <a:endParaRPr lang="en-US" sz="1800" b="0" i="0" dirty="0">
              <a:solidFill>
                <a:srgbClr val="000000"/>
              </a:solidFill>
              <a:effectLst/>
              <a:latin typeface="Arial "/>
              <a:cs typeface="Times New Roman" panose="02020603050405020304" pitchFamily="18" charset="0"/>
            </a:endParaRPr>
          </a:p>
        </p:txBody>
      </p:sp>
      <p:pic>
        <p:nvPicPr>
          <p:cNvPr id="4" name="Picture 3">
            <a:extLst>
              <a:ext uri="{FF2B5EF4-FFF2-40B4-BE49-F238E27FC236}">
                <a16:creationId xmlns:a16="http://schemas.microsoft.com/office/drawing/2014/main" xmlns="" id="{5BCE5659-3208-4BF8-9808-C69553A28228}"/>
              </a:ext>
            </a:extLst>
          </p:cNvPr>
          <p:cNvPicPr>
            <a:picLocks noChangeAspect="1"/>
          </p:cNvPicPr>
          <p:nvPr/>
        </p:nvPicPr>
        <p:blipFill>
          <a:blip r:embed="rId2"/>
          <a:stretch>
            <a:fillRect/>
          </a:stretch>
        </p:blipFill>
        <p:spPr>
          <a:xfrm>
            <a:off x="4877961" y="221663"/>
            <a:ext cx="2671804" cy="4959494"/>
          </a:xfrm>
          <a:prstGeom prst="rect">
            <a:avLst/>
          </a:prstGeom>
        </p:spPr>
      </p:pic>
      <p:sp>
        <p:nvSpPr>
          <p:cNvPr id="5" name="Oval 4">
            <a:extLst>
              <a:ext uri="{FF2B5EF4-FFF2-40B4-BE49-F238E27FC236}">
                <a16:creationId xmlns:a16="http://schemas.microsoft.com/office/drawing/2014/main" xmlns="" id="{739621B3-58C9-4F11-AC4B-C13E4E2B7463}"/>
              </a:ext>
            </a:extLst>
          </p:cNvPr>
          <p:cNvSpPr/>
          <p:nvPr/>
        </p:nvSpPr>
        <p:spPr>
          <a:xfrm>
            <a:off x="4887138" y="2456332"/>
            <a:ext cx="824001" cy="838200"/>
          </a:xfrm>
          <a:prstGeom prst="ellipse">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325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89;p15"/>
          <p:cNvSpPr txBox="1">
            <a:spLocks/>
          </p:cNvSpPr>
          <p:nvPr/>
        </p:nvSpPr>
        <p:spPr>
          <a:xfrm>
            <a:off x="76200" y="1428750"/>
            <a:ext cx="9029284" cy="1066800"/>
          </a:xfrm>
          <a:prstGeom prst="rect">
            <a:avLst/>
          </a:prstGeom>
          <a:effectLst/>
        </p:spPr>
        <p:txBody>
          <a:bodyPr spcFirstLastPara="1" vert="horz" wrap="square" lIns="91425" tIns="91425" rIns="91425" bIns="91425" rtlCol="0" anchor="b" anchorCtr="0">
            <a:noAutofit/>
          </a:bodyPr>
          <a:lstStyle>
            <a:lvl1pPr lvl="0" algn="l" defTabSz="342900" rtl="0" eaLnBrk="1" latinLnBrk="0" hangingPunct="1">
              <a:spcBef>
                <a:spcPts val="0"/>
              </a:spcBef>
              <a:spcAft>
                <a:spcPts val="0"/>
              </a:spcAft>
              <a:buClr>
                <a:schemeClr val="lt1"/>
              </a:buClr>
              <a:buSzPts val="5000"/>
              <a:buNone/>
              <a:defRPr sz="5000" kern="1200" cap="all">
                <a:ln w="3175" cmpd="sng">
                  <a:noFill/>
                </a:ln>
                <a:solidFill>
                  <a:schemeClr val="lt1"/>
                </a:solidFill>
                <a:effectLst/>
                <a:latin typeface="+mj-lt"/>
                <a:ea typeface="+mj-ea"/>
                <a:cs typeface="+mj-cs"/>
              </a:defRPr>
            </a:lvl1pPr>
            <a:lvl2pPr lvl="1" eaLnBrk="1" hangingPunct="1">
              <a:spcBef>
                <a:spcPts val="0"/>
              </a:spcBef>
              <a:spcAft>
                <a:spcPts val="0"/>
              </a:spcAft>
              <a:buClr>
                <a:schemeClr val="lt1"/>
              </a:buClr>
              <a:buSzPts val="5000"/>
              <a:buNone/>
              <a:defRPr sz="5000">
                <a:solidFill>
                  <a:schemeClr val="lt1"/>
                </a:solidFill>
              </a:defRPr>
            </a:lvl2pPr>
            <a:lvl3pPr lvl="2" eaLnBrk="1" hangingPunct="1">
              <a:spcBef>
                <a:spcPts val="0"/>
              </a:spcBef>
              <a:spcAft>
                <a:spcPts val="0"/>
              </a:spcAft>
              <a:buClr>
                <a:schemeClr val="lt1"/>
              </a:buClr>
              <a:buSzPts val="5000"/>
              <a:buNone/>
              <a:defRPr sz="5000">
                <a:solidFill>
                  <a:schemeClr val="lt1"/>
                </a:solidFill>
              </a:defRPr>
            </a:lvl3pPr>
            <a:lvl4pPr lvl="3" eaLnBrk="1" hangingPunct="1">
              <a:spcBef>
                <a:spcPts val="0"/>
              </a:spcBef>
              <a:spcAft>
                <a:spcPts val="0"/>
              </a:spcAft>
              <a:buClr>
                <a:schemeClr val="lt1"/>
              </a:buClr>
              <a:buSzPts val="5000"/>
              <a:buNone/>
              <a:defRPr sz="5000">
                <a:solidFill>
                  <a:schemeClr val="lt1"/>
                </a:solidFill>
              </a:defRPr>
            </a:lvl4pPr>
            <a:lvl5pPr lvl="4" eaLnBrk="1" hangingPunct="1">
              <a:spcBef>
                <a:spcPts val="0"/>
              </a:spcBef>
              <a:spcAft>
                <a:spcPts val="0"/>
              </a:spcAft>
              <a:buClr>
                <a:schemeClr val="lt1"/>
              </a:buClr>
              <a:buSzPts val="5000"/>
              <a:buNone/>
              <a:defRPr sz="5000">
                <a:solidFill>
                  <a:schemeClr val="lt1"/>
                </a:solidFill>
              </a:defRPr>
            </a:lvl5pPr>
            <a:lvl6pPr lvl="5" eaLnBrk="1" hangingPunct="1">
              <a:spcBef>
                <a:spcPts val="0"/>
              </a:spcBef>
              <a:spcAft>
                <a:spcPts val="0"/>
              </a:spcAft>
              <a:buClr>
                <a:schemeClr val="lt1"/>
              </a:buClr>
              <a:buSzPts val="5000"/>
              <a:buNone/>
              <a:defRPr sz="5000">
                <a:solidFill>
                  <a:schemeClr val="lt1"/>
                </a:solidFill>
              </a:defRPr>
            </a:lvl6pPr>
            <a:lvl7pPr lvl="6" eaLnBrk="1" hangingPunct="1">
              <a:spcBef>
                <a:spcPts val="0"/>
              </a:spcBef>
              <a:spcAft>
                <a:spcPts val="0"/>
              </a:spcAft>
              <a:buClr>
                <a:schemeClr val="lt1"/>
              </a:buClr>
              <a:buSzPts val="5000"/>
              <a:buNone/>
              <a:defRPr sz="5000">
                <a:solidFill>
                  <a:schemeClr val="lt1"/>
                </a:solidFill>
              </a:defRPr>
            </a:lvl7pPr>
            <a:lvl8pPr lvl="7" eaLnBrk="1" hangingPunct="1">
              <a:spcBef>
                <a:spcPts val="0"/>
              </a:spcBef>
              <a:spcAft>
                <a:spcPts val="0"/>
              </a:spcAft>
              <a:buClr>
                <a:schemeClr val="lt1"/>
              </a:buClr>
              <a:buSzPts val="5000"/>
              <a:buNone/>
              <a:defRPr sz="5000">
                <a:solidFill>
                  <a:schemeClr val="lt1"/>
                </a:solidFill>
              </a:defRPr>
            </a:lvl8pPr>
            <a:lvl9pPr lvl="8" eaLnBrk="1" hangingPunct="1">
              <a:spcBef>
                <a:spcPts val="0"/>
              </a:spcBef>
              <a:spcAft>
                <a:spcPts val="0"/>
              </a:spcAft>
              <a:buClr>
                <a:schemeClr val="lt1"/>
              </a:buClr>
              <a:buSzPts val="5000"/>
              <a:buNone/>
              <a:defRPr sz="5000">
                <a:solidFill>
                  <a:schemeClr val="lt1"/>
                </a:solidFill>
              </a:defRPr>
            </a:lvl9pPr>
          </a:lstStyle>
          <a:p>
            <a:pPr algn="ctr">
              <a:buFontTx/>
            </a:pPr>
            <a:r>
              <a:rPr lang="en-US" sz="1900">
                <a:solidFill>
                  <a:schemeClr val="tx1"/>
                </a:solidFill>
                <a:latin typeface="Times New Roman" panose="02020603050405020304" pitchFamily="18" charset="0"/>
                <a:cs typeface="Times New Roman" panose="02020603050405020304" pitchFamily="18" charset="0"/>
              </a:rPr>
              <a:t>PHẦN 4</a:t>
            </a:r>
            <a:r>
              <a:rPr lang="en-US" sz="1900">
                <a:solidFill>
                  <a:schemeClr val="tx1"/>
                </a:solidFill>
                <a:latin typeface="+mn-lt"/>
              </a:rPr>
              <a:t/>
            </a:r>
            <a:br>
              <a:rPr lang="en-US" sz="1900">
                <a:solidFill>
                  <a:schemeClr val="tx1"/>
                </a:solidFill>
                <a:latin typeface="+mn-lt"/>
              </a:rPr>
            </a:br>
            <a:r>
              <a:rPr lang="en-US" sz="1900">
                <a:solidFill>
                  <a:schemeClr val="tx1"/>
                </a:solidFill>
                <a:latin typeface="+mn-lt"/>
              </a:rPr>
              <a:t>  </a:t>
            </a:r>
            <a:r>
              <a:rPr lang="en-US" sz="1900">
                <a:solidFill>
                  <a:schemeClr val="tx1"/>
                </a:solidFill>
                <a:latin typeface="Times New Roman" panose="02020603050405020304" pitchFamily="18" charset="0"/>
                <a:cs typeface="Times New Roman" panose="02020603050405020304" pitchFamily="18" charset="0"/>
              </a:rPr>
              <a:t>ĐĂNG KÝ TÀI KHOẢN GIAO DỊCH THUẾ ĐIỆN TỬ</a:t>
            </a:r>
            <a:endParaRPr lang="en-US" sz="19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3960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429000" y="514350"/>
            <a:ext cx="5118979" cy="1285547"/>
            <a:chOff x="2365091" y="760857"/>
            <a:chExt cx="5118979" cy="1285547"/>
          </a:xfrm>
        </p:grpSpPr>
        <p:sp>
          <p:nvSpPr>
            <p:cNvPr id="11" name="Google Shape;1419;p48"/>
            <p:cNvSpPr/>
            <p:nvPr/>
          </p:nvSpPr>
          <p:spPr>
            <a:xfrm>
              <a:off x="2365091" y="760857"/>
              <a:ext cx="5118979" cy="1285547"/>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ln/>
          </p:spPr>
          <p:style>
            <a:lnRef idx="3">
              <a:schemeClr val="lt1"/>
            </a:lnRef>
            <a:fillRef idx="1">
              <a:schemeClr val="accent6"/>
            </a:fillRef>
            <a:effectRef idx="1">
              <a:schemeClr val="accent6"/>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12" name="Google Shape;1420;p48"/>
            <p:cNvSpPr/>
            <p:nvPr/>
          </p:nvSpPr>
          <p:spPr>
            <a:xfrm>
              <a:off x="2365091" y="1387392"/>
              <a:ext cx="605833" cy="6590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3" name="TextBox 12"/>
            <p:cNvSpPr txBox="1"/>
            <p:nvPr/>
          </p:nvSpPr>
          <p:spPr>
            <a:xfrm>
              <a:off x="3155749" y="937853"/>
              <a:ext cx="3369009" cy="1015663"/>
            </a:xfrm>
            <a:prstGeom prst="rect">
              <a:avLst/>
            </a:prstGeom>
            <a:noFill/>
          </p:spPr>
          <p:txBody>
            <a:bodyPr wrap="square" rtlCol="0">
              <a:spAutoFit/>
            </a:bodyPr>
            <a:lstStyle/>
            <a:p>
              <a:r>
                <a:rPr lang="en-US" sz="1500" b="1" i="1"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1500" b="1" i="1"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1</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giao</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diện</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màn</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nộp</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thuế</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ký</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nhập</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thuế</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captcha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tục</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grpSp>
        <p:nvGrpSpPr>
          <p:cNvPr id="18" name="Group 17"/>
          <p:cNvGrpSpPr/>
          <p:nvPr/>
        </p:nvGrpSpPr>
        <p:grpSpPr>
          <a:xfrm>
            <a:off x="3045565" y="1987270"/>
            <a:ext cx="5118979" cy="1296442"/>
            <a:chOff x="1965186" y="2222882"/>
            <a:chExt cx="5118979" cy="1296442"/>
          </a:xfrm>
        </p:grpSpPr>
        <p:grpSp>
          <p:nvGrpSpPr>
            <p:cNvPr id="5" name="Google Shape;1421;p48"/>
            <p:cNvGrpSpPr/>
            <p:nvPr/>
          </p:nvGrpSpPr>
          <p:grpSpPr>
            <a:xfrm flipH="1">
              <a:off x="1965186" y="2233777"/>
              <a:ext cx="5118979" cy="1285547"/>
              <a:chOff x="3321050" y="1066800"/>
              <a:chExt cx="6505573" cy="1508125"/>
            </a:xfrm>
          </p:grpSpPr>
          <p:sp>
            <p:nvSpPr>
              <p:cNvPr id="9" name="Google Shape;1422;p48"/>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ln/>
            </p:spPr>
            <p:style>
              <a:lnRef idx="2">
                <a:schemeClr val="accent1">
                  <a:shade val="50000"/>
                </a:schemeClr>
              </a:lnRef>
              <a:fillRef idx="1">
                <a:schemeClr val="accent1"/>
              </a:fillRef>
              <a:effectRef idx="0">
                <a:schemeClr val="accent1"/>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0" name="Google Shape;1423;p48"/>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4" name="TextBox 13"/>
            <p:cNvSpPr txBox="1"/>
            <p:nvPr/>
          </p:nvSpPr>
          <p:spPr>
            <a:xfrm>
              <a:off x="2902564" y="2222882"/>
              <a:ext cx="3374218" cy="1231106"/>
            </a:xfrm>
            <a:prstGeom prst="rect">
              <a:avLst/>
            </a:prstGeom>
            <a:noFill/>
          </p:spPr>
          <p:txBody>
            <a:bodyPr wrap="square" rtlCol="0">
              <a:spAutoFit/>
            </a:bodyPr>
            <a:lstStyle/>
            <a:p>
              <a:r>
                <a:rPr lang="en-US" sz="1500" b="1" i="1"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1500" b="1" i="1"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2</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Màn</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hiển</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thị</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bắt</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buộc</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kê</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“email”,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lựa</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tục</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5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solidFill>
                  <a:schemeClr val="tx1">
                    <a:lumMod val="95000"/>
                  </a:schemeClr>
                </a:solidFill>
              </a:endParaRPr>
            </a:p>
          </p:txBody>
        </p:sp>
      </p:grpSp>
      <p:grpSp>
        <p:nvGrpSpPr>
          <p:cNvPr id="19" name="Group 18"/>
          <p:cNvGrpSpPr/>
          <p:nvPr/>
        </p:nvGrpSpPr>
        <p:grpSpPr>
          <a:xfrm>
            <a:off x="3429000" y="3192940"/>
            <a:ext cx="5118979" cy="1692771"/>
            <a:chOff x="2348621" y="3428552"/>
            <a:chExt cx="5118979" cy="1692771"/>
          </a:xfrm>
        </p:grpSpPr>
        <p:grpSp>
          <p:nvGrpSpPr>
            <p:cNvPr id="6" name="Google Shape;1424;p48"/>
            <p:cNvGrpSpPr/>
            <p:nvPr/>
          </p:nvGrpSpPr>
          <p:grpSpPr>
            <a:xfrm>
              <a:off x="2348621" y="3648403"/>
              <a:ext cx="5118979" cy="1285547"/>
              <a:chOff x="3321050" y="1066800"/>
              <a:chExt cx="6505573" cy="1508125"/>
            </a:xfrm>
          </p:grpSpPr>
          <p:sp>
            <p:nvSpPr>
              <p:cNvPr id="7" name="Google Shape;1425;p48"/>
              <p:cNvSpPr/>
              <p:nvPr/>
            </p:nvSpPr>
            <p:spPr>
              <a:xfrm>
                <a:off x="3321050" y="1066800"/>
                <a:ext cx="6505573" cy="1508125"/>
              </a:xfrm>
              <a:custGeom>
                <a:avLst/>
                <a:gdLst/>
                <a:ahLst/>
                <a:cxnLst/>
                <a:rect l="l" t="t" r="r" b="b"/>
                <a:pathLst>
                  <a:path w="1658" h="384" extrusionOk="0">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chemeClr val="accent4">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1426;p48"/>
              <p:cNvSpPr/>
              <p:nvPr/>
            </p:nvSpPr>
            <p:spPr>
              <a:xfrm>
                <a:off x="3321050" y="1801812"/>
                <a:ext cx="769937" cy="773112"/>
              </a:xfrm>
              <a:custGeom>
                <a:avLst/>
                <a:gdLst/>
                <a:ahLst/>
                <a:cxnLst/>
                <a:rect l="l" t="t" r="r" b="b"/>
                <a:pathLst>
                  <a:path w="196" h="197" extrusionOk="0">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5" name="TextBox 14"/>
            <p:cNvSpPr txBox="1"/>
            <p:nvPr/>
          </p:nvSpPr>
          <p:spPr>
            <a:xfrm>
              <a:off x="3078857" y="3428552"/>
              <a:ext cx="4005308" cy="1692771"/>
            </a:xfrm>
            <a:prstGeom prst="rect">
              <a:avLst/>
            </a:prstGeom>
            <a:noFill/>
          </p:spPr>
          <p:txBody>
            <a:bodyPr wrap="square" rtlCol="0">
              <a:spAutoFit/>
            </a:bodyPr>
            <a:lstStyle/>
            <a:p>
              <a:endParaRPr lang="en-US" sz="1500" b="1" i="1"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1500" b="1" i="1"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Bước</a:t>
              </a:r>
              <a:r>
                <a:rPr lang="en-US" sz="1500" b="1" i="1"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3</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150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NH nơi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khoản</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loại</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phương</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nhập</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khoản</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OTP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đăng</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ký</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nộp</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thuế</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nhập</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mã</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OTP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1500" dirty="0">
                  <a:solidFill>
                    <a:schemeClr val="tx1">
                      <a:lumMod val="95000"/>
                    </a:schemeClr>
                  </a:solidFill>
                  <a:latin typeface="Times New Roman" panose="02020603050405020304" pitchFamily="18" charset="0"/>
                  <a:ea typeface="Times New Roman" panose="02020603050405020304" pitchFamily="18" charset="0"/>
                  <a:cs typeface="Times New Roman" panose="02020603050405020304" pitchFamily="18" charset="0"/>
                </a:rPr>
                <a:t> ý”.</a:t>
              </a:r>
              <a:endParaRPr lang="en-US" sz="1500" dirty="0">
                <a:solidFill>
                  <a:schemeClr val="tx1">
                    <a:lumMod val="95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solidFill>
                  <a:schemeClr val="tx1">
                    <a:lumMod val="95000"/>
                  </a:schemeClr>
                </a:solidFill>
              </a:endParaRPr>
            </a:p>
          </p:txBody>
        </p:sp>
      </p:grpSp>
      <p:sp>
        <p:nvSpPr>
          <p:cNvPr id="20" name="TextBox 19"/>
          <p:cNvSpPr txBox="1"/>
          <p:nvPr/>
        </p:nvSpPr>
        <p:spPr>
          <a:xfrm>
            <a:off x="32278" y="1536500"/>
            <a:ext cx="2617958" cy="923330"/>
          </a:xfrm>
          <a:prstGeom prst="rect">
            <a:avLst/>
          </a:prstGeom>
          <a:noFill/>
        </p:spPr>
        <p:txBody>
          <a:bodyPr wrap="square" rtlCol="0">
            <a:spAutoFit/>
          </a:bodyPr>
          <a:lstStyle/>
          <a:p>
            <a:pPr algn="ctr"/>
            <a:r>
              <a:rPr lang="en-US" sz="1800"/>
              <a:t>CÁC BƯỚC ĐĂNG KÝ TÀI KHOẢN GIAO DỊCH</a:t>
            </a:r>
          </a:p>
        </p:txBody>
      </p:sp>
    </p:spTree>
    <p:extLst>
      <p:ext uri="{BB962C8B-B14F-4D97-AF65-F5344CB8AC3E}">
        <p14:creationId xmlns:p14="http://schemas.microsoft.com/office/powerpoint/2010/main" val="1291995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239712"/>
            <a:ext cx="1143000" cy="307777"/>
          </a:xfrm>
          <a:prstGeom prst="rect">
            <a:avLst/>
          </a:prstGeom>
          <a:noFill/>
        </p:spPr>
        <p:txBody>
          <a:bodyPr wrap="square" rtlCol="0">
            <a:spAutoFit/>
          </a:bodyPr>
          <a:lstStyle/>
          <a:p>
            <a:r>
              <a:rPr lang="vi-VN" dirty="0">
                <a:solidFill>
                  <a:schemeClr val="tx1">
                    <a:lumMod val="95000"/>
                  </a:schemeClr>
                </a:solidFill>
              </a:rPr>
              <a:t>Bước 1</a:t>
            </a:r>
            <a:endParaRPr lang="en-US" dirty="0">
              <a:solidFill>
                <a:schemeClr val="tx1">
                  <a:lumMod val="95000"/>
                </a:schemeClr>
              </a:solidFill>
            </a:endParaRPr>
          </a:p>
        </p:txBody>
      </p:sp>
      <p:sp>
        <p:nvSpPr>
          <p:cNvPr id="3" name="TextBox 2"/>
          <p:cNvSpPr txBox="1"/>
          <p:nvPr/>
        </p:nvSpPr>
        <p:spPr>
          <a:xfrm>
            <a:off x="4343400" y="239712"/>
            <a:ext cx="1213062" cy="307777"/>
          </a:xfrm>
          <a:prstGeom prst="rect">
            <a:avLst/>
          </a:prstGeom>
          <a:noFill/>
        </p:spPr>
        <p:txBody>
          <a:bodyPr wrap="square" rtlCol="0">
            <a:spAutoFit/>
          </a:bodyPr>
          <a:lstStyle/>
          <a:p>
            <a:r>
              <a:rPr lang="vi-VN" dirty="0">
                <a:solidFill>
                  <a:schemeClr val="tx1">
                    <a:lumMod val="95000"/>
                  </a:schemeClr>
                </a:solidFill>
              </a:rPr>
              <a:t>Bước 2	</a:t>
            </a:r>
            <a:endParaRPr lang="en-US" dirty="0">
              <a:solidFill>
                <a:schemeClr val="tx1">
                  <a:lumMod val="95000"/>
                </a:schemeClr>
              </a:solidFill>
            </a:endParaRPr>
          </a:p>
        </p:txBody>
      </p:sp>
      <p:sp>
        <p:nvSpPr>
          <p:cNvPr id="4" name="TextBox 3"/>
          <p:cNvSpPr txBox="1"/>
          <p:nvPr/>
        </p:nvSpPr>
        <p:spPr>
          <a:xfrm>
            <a:off x="6806049" y="239712"/>
            <a:ext cx="914400" cy="307777"/>
          </a:xfrm>
          <a:prstGeom prst="rect">
            <a:avLst/>
          </a:prstGeom>
          <a:noFill/>
        </p:spPr>
        <p:txBody>
          <a:bodyPr wrap="square" rtlCol="0">
            <a:spAutoFit/>
          </a:bodyPr>
          <a:lstStyle/>
          <a:p>
            <a:r>
              <a:rPr lang="vi-VN" dirty="0">
                <a:solidFill>
                  <a:schemeClr val="tx1">
                    <a:lumMod val="95000"/>
                  </a:schemeClr>
                </a:solidFill>
              </a:rPr>
              <a:t>Bước 3</a:t>
            </a:r>
            <a:endParaRPr lang="en-US" dirty="0">
              <a:solidFill>
                <a:schemeClr val="tx1">
                  <a:lumMod val="95000"/>
                </a:schemeClr>
              </a:solidFill>
            </a:endParaRPr>
          </a:p>
        </p:txBody>
      </p:sp>
      <p:pic>
        <p:nvPicPr>
          <p:cNvPr id="5" name="Picture 4"/>
          <p:cNvPicPr>
            <a:picLocks noChangeAspect="1"/>
          </p:cNvPicPr>
          <p:nvPr/>
        </p:nvPicPr>
        <p:blipFill>
          <a:blip r:embed="rId2"/>
          <a:stretch>
            <a:fillRect/>
          </a:stretch>
        </p:blipFill>
        <p:spPr>
          <a:xfrm>
            <a:off x="1066800" y="670770"/>
            <a:ext cx="2114550" cy="3857625"/>
          </a:xfrm>
          <a:prstGeom prst="rect">
            <a:avLst/>
          </a:prstGeom>
        </p:spPr>
      </p:pic>
      <p:pic>
        <p:nvPicPr>
          <p:cNvPr id="6" name="Picture 5"/>
          <p:cNvPicPr>
            <a:picLocks noChangeAspect="1"/>
          </p:cNvPicPr>
          <p:nvPr/>
        </p:nvPicPr>
        <p:blipFill>
          <a:blip r:embed="rId3"/>
          <a:stretch>
            <a:fillRect/>
          </a:stretch>
        </p:blipFill>
        <p:spPr>
          <a:xfrm>
            <a:off x="3476625" y="642937"/>
            <a:ext cx="2190750" cy="3857625"/>
          </a:xfrm>
          <a:prstGeom prst="rect">
            <a:avLst/>
          </a:prstGeom>
        </p:spPr>
      </p:pic>
      <p:pic>
        <p:nvPicPr>
          <p:cNvPr id="7" name="Picture 6"/>
          <p:cNvPicPr>
            <a:picLocks noChangeAspect="1"/>
          </p:cNvPicPr>
          <p:nvPr/>
        </p:nvPicPr>
        <p:blipFill>
          <a:blip r:embed="rId4"/>
          <a:stretch>
            <a:fillRect/>
          </a:stretch>
        </p:blipFill>
        <p:spPr>
          <a:xfrm>
            <a:off x="6096000" y="670770"/>
            <a:ext cx="2095500" cy="3829792"/>
          </a:xfrm>
          <a:prstGeom prst="rect">
            <a:avLst/>
          </a:prstGeom>
        </p:spPr>
      </p:pic>
    </p:spTree>
    <p:extLst>
      <p:ext uri="{BB962C8B-B14F-4D97-AF65-F5344CB8AC3E}">
        <p14:creationId xmlns:p14="http://schemas.microsoft.com/office/powerpoint/2010/main" val="23627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3" name="TextBox 2">
            <a:extLst>
              <a:ext uri="{FF2B5EF4-FFF2-40B4-BE49-F238E27FC236}">
                <a16:creationId xmlns:a16="http://schemas.microsoft.com/office/drawing/2014/main" xmlns="" id="{E751FCD1-9486-48B4-B312-781942635E90}"/>
              </a:ext>
            </a:extLst>
          </p:cNvPr>
          <p:cNvSpPr txBox="1"/>
          <p:nvPr/>
        </p:nvSpPr>
        <p:spPr>
          <a:xfrm>
            <a:off x="1066800" y="565043"/>
            <a:ext cx="7010400" cy="3981603"/>
          </a:xfrm>
          <a:prstGeom prst="rect">
            <a:avLst/>
          </a:prstGeom>
          <a:noFill/>
        </p:spPr>
        <p:txBody>
          <a:bodyPr wrap="square">
            <a:spAutoFit/>
          </a:bodyPr>
          <a:lstStyle/>
          <a:p>
            <a:pPr algn="just">
              <a:lnSpc>
                <a:spcPct val="110000"/>
              </a:lnSpc>
              <a:spcBef>
                <a:spcPts val="500"/>
              </a:spcBef>
              <a:spcAft>
                <a:spcPts val="500"/>
              </a:spcAft>
            </a:pP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Với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03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bước</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nêu</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trên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người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nộp</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thuế</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đã</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hoàn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thành</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các</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bước</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đăng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ký</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tài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khoản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giao</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dịch</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thuế</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điện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tử</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qua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ứng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dụng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eTax</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Mobile.</a:t>
            </a:r>
            <a:endParaRPr lang="vi-VN" sz="1800" dirty="0">
              <a:solidFill>
                <a:schemeClr val="tx1">
                  <a:lumMod val="95000"/>
                </a:schemeClr>
              </a:solidFill>
              <a:effectLst/>
              <a:latin typeface="Arial "/>
              <a:ea typeface="Times New Roman" panose="02020603050405020304" pitchFamily="18" charset="0"/>
              <a:cs typeface="Times New Roman" panose="02020603050405020304" pitchFamily="18" charset="0"/>
            </a:endParaRPr>
          </a:p>
          <a:p>
            <a:pPr algn="just">
              <a:lnSpc>
                <a:spcPct val="110000"/>
              </a:lnSpc>
              <a:spcBef>
                <a:spcPts val="500"/>
              </a:spcBef>
              <a:spcAft>
                <a:spcPts val="500"/>
              </a:spcAft>
            </a:pPr>
            <a:r>
              <a:rPr lang="vi-VN" sz="1800" dirty="0">
                <a:solidFill>
                  <a:schemeClr val="tx1">
                    <a:lumMod val="95000"/>
                  </a:schemeClr>
                </a:solidFill>
                <a:effectLst/>
                <a:latin typeface="Arial "/>
                <a:ea typeface="Times New Roman" panose="02020603050405020304" pitchFamily="18" charset="0"/>
                <a:cs typeface="Times New Roman" panose="02020603050405020304" pitchFamily="18" charset="0"/>
              </a:rPr>
              <a:t>Khi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người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nộp</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thuế</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đã</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đồng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bộ</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thông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tin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đăng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ký</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về</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căn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cước</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công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dân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với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ngân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hàng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nơi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mở</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tài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khoản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thì</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khi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đăng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ký</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tài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khoản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trên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ứng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dụng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eTax</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Mobile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người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nộp</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thuế</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được</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cấp</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tài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khoản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giao</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dịch</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thuế</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điện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tử</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ngay</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mà</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không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cần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đến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cơ</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quan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Thuế</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để</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phê</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duyệt</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endParaRPr lang="en-US" sz="1800" dirty="0">
              <a:solidFill>
                <a:schemeClr val="tx1">
                  <a:lumMod val="95000"/>
                </a:schemeClr>
              </a:solidFill>
              <a:effectLst/>
              <a:latin typeface="Arial "/>
              <a:ea typeface="Calibri" panose="020F0502020204030204" pitchFamily="34" charset="0"/>
              <a:cs typeface="Times New Roman" panose="02020603050405020304" pitchFamily="18" charset="0"/>
            </a:endParaRPr>
          </a:p>
          <a:p>
            <a:pPr algn="just">
              <a:lnSpc>
                <a:spcPct val="110000"/>
              </a:lnSpc>
              <a:spcBef>
                <a:spcPts val="500"/>
              </a:spcBef>
              <a:spcAft>
                <a:spcPts val="500"/>
              </a:spcAft>
            </a:pP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Trường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hợp</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người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nộp</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thuế</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chưa</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mở</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tài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khoản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ngân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hàng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hoặc</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chưa</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đồng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bộ</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thông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tin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với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ngân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hàng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nơi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mở</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tài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khoản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thì</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người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nộp</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thuế</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cần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mang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theo</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căn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cước</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công</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dân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đến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cơ</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quan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Thuế</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nơi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gần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nhất</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để</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được</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phê</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duyệt</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cấp</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tài</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khoản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giao</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dịch</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thuế</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điện</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tử</a:t>
            </a:r>
            <a:r>
              <a:rPr lang="en-US" sz="1800" dirty="0">
                <a:solidFill>
                  <a:schemeClr val="tx1">
                    <a:lumMod val="95000"/>
                  </a:schemeClr>
                </a:solidFill>
                <a:effectLst/>
                <a:latin typeface="Arial "/>
                <a:ea typeface="Times New Roman" panose="02020603050405020304" pitchFamily="18" charset="0"/>
                <a:cs typeface="Times New Roman" panose="02020603050405020304" pitchFamily="18" charset="0"/>
              </a:rPr>
              <a:t>.</a:t>
            </a:r>
            <a:endParaRPr lang="en-US" sz="1800" dirty="0">
              <a:solidFill>
                <a:schemeClr val="tx1">
                  <a:lumMod val="95000"/>
                </a:schemeClr>
              </a:solidFill>
              <a:effectLst/>
              <a:latin typeface="Arial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3443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3" name="Google Shape;189;p15"/>
          <p:cNvSpPr txBox="1">
            <a:spLocks/>
          </p:cNvSpPr>
          <p:nvPr/>
        </p:nvSpPr>
        <p:spPr>
          <a:xfrm>
            <a:off x="753934" y="1581150"/>
            <a:ext cx="8077200" cy="1159800"/>
          </a:xfrm>
          <a:prstGeom prst="rect">
            <a:avLst/>
          </a:prstGeom>
        </p:spPr>
        <p:txBody>
          <a:bodyPr spcFirstLastPara="1" wrap="square" lIns="91425" tIns="91425" rIns="91425" bIns="91425" anchor="b" anchorCtr="0">
            <a:noAutofit/>
          </a:bodyPr>
          <a:lst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buClrTx/>
              <a:buFontTx/>
            </a:pPr>
            <a:r>
              <a:rPr lang="vi-VN" sz="1800">
                <a:latin typeface="Times New Roman" panose="02020603050405020304" pitchFamily="18" charset="0"/>
                <a:cs typeface="Times New Roman" panose="02020603050405020304" pitchFamily="18" charset="0"/>
              </a:rPr>
              <a:t>PHẦN 5</a:t>
            </a:r>
          </a:p>
          <a:p>
            <a:pPr algn="ctr">
              <a:buClrTx/>
              <a:buFontTx/>
            </a:pPr>
            <a:r>
              <a:rPr lang="vi-VN" sz="2200">
                <a:latin typeface="Times New Roman" panose="02020603050405020304" pitchFamily="18" charset="0"/>
                <a:cs typeface="Times New Roman" panose="02020603050405020304" pitchFamily="18" charset="0"/>
              </a:rPr>
              <a:t>NỘP THUẾ THEO PHƯƠNG THỨC </a:t>
            </a:r>
            <a:br>
              <a:rPr lang="vi-VN" sz="2200">
                <a:latin typeface="Times New Roman" panose="02020603050405020304" pitchFamily="18" charset="0"/>
                <a:cs typeface="Times New Roman" panose="02020603050405020304" pitchFamily="18" charset="0"/>
              </a:rPr>
            </a:br>
            <a:r>
              <a:rPr lang="vi-VN" sz="2200">
                <a:latin typeface="Times New Roman" panose="02020603050405020304" pitchFamily="18" charset="0"/>
                <a:cs typeface="Times New Roman" panose="02020603050405020304" pitchFamily="18" charset="0"/>
              </a:rPr>
              <a:t>ĐIỆN TỬ QUA ỨNG DỤNG ETAXMOBILE</a:t>
            </a:r>
            <a:endParaRPr lang="vi-VN"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516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sp>
        <p:nvSpPr>
          <p:cNvPr id="3" name="Rectangle 2"/>
          <p:cNvSpPr/>
          <p:nvPr/>
        </p:nvSpPr>
        <p:spPr>
          <a:xfrm>
            <a:off x="3143573" y="1962150"/>
            <a:ext cx="2590800" cy="1596143"/>
          </a:xfrm>
          <a:prstGeom prst="rect">
            <a:avLst/>
          </a:prstGeom>
        </p:spPr>
        <p:txBody>
          <a:bodyPr wrap="square">
            <a:spAutoFit/>
          </a:bodyPr>
          <a:lstStyle/>
          <a:p>
            <a:pPr algn="just">
              <a:lnSpc>
                <a:spcPct val="110000"/>
              </a:lnSpc>
              <a:spcBef>
                <a:spcPts val="600"/>
              </a:spcBef>
              <a:spcAft>
                <a:spcPts val="600"/>
              </a:spcAft>
            </a:pPr>
            <a:r>
              <a:rPr lang="en-US" sz="1500" b="1" i="1" dirty="0" err="1">
                <a:solidFill>
                  <a:schemeClr val="tx1">
                    <a:lumMod val="95000"/>
                  </a:schemeClr>
                </a:solidFill>
                <a:latin typeface="Arial "/>
                <a:ea typeface="Times New Roman" panose="02020603050405020304" pitchFamily="18" charset="0"/>
                <a:cs typeface="Times New Roman" panose="02020603050405020304" pitchFamily="18" charset="0"/>
              </a:rPr>
              <a:t>Bước</a:t>
            </a:r>
            <a:r>
              <a:rPr lang="en-US" sz="1500" b="1" i="1" dirty="0">
                <a:solidFill>
                  <a:schemeClr val="tx1">
                    <a:lumMod val="95000"/>
                  </a:schemeClr>
                </a:solidFill>
                <a:latin typeface="Arial "/>
                <a:ea typeface="Times New Roman" panose="02020603050405020304" pitchFamily="18" charset="0"/>
                <a:cs typeface="Times New Roman" panose="02020603050405020304" pitchFamily="18" charset="0"/>
              </a:rPr>
              <a:t> 1</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Sau</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khi</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đăng</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nhập</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vào</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ứng</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dụng</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eTax</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Mobile,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tại</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chức</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năng</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nộp</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thuế</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trên</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giao</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diện</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chính</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người</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nộp</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thuế</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lựa</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chọn</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mục</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liên</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kết</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tài</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latin typeface="Arial "/>
                <a:ea typeface="Times New Roman" panose="02020603050405020304" pitchFamily="18" charset="0"/>
                <a:cs typeface="Times New Roman" panose="02020603050405020304" pitchFamily="18" charset="0"/>
              </a:rPr>
              <a:t>khoản</a:t>
            </a:r>
            <a:r>
              <a:rPr lang="en-US" sz="1500" dirty="0">
                <a:solidFill>
                  <a:schemeClr val="tx1">
                    <a:lumMod val="95000"/>
                  </a:schemeClr>
                </a:solidFill>
                <a:latin typeface="Arial "/>
                <a:ea typeface="Times New Roman" panose="02020603050405020304" pitchFamily="18" charset="0"/>
                <a:cs typeface="Times New Roman" panose="02020603050405020304" pitchFamily="18" charset="0"/>
              </a:rPr>
              <a:t>”.</a:t>
            </a:r>
            <a:endParaRPr lang="vi-VN" sz="1500" dirty="0">
              <a:solidFill>
                <a:schemeClr val="tx1">
                  <a:lumMod val="95000"/>
                </a:schemeClr>
              </a:solidFill>
              <a:latin typeface="Arial "/>
              <a:ea typeface="Times New Roman" panose="02020603050405020304" pitchFamily="18" charset="0"/>
              <a:cs typeface="Times New Roman" panose="02020603050405020304" pitchFamily="18" charset="0"/>
            </a:endParaRPr>
          </a:p>
        </p:txBody>
      </p:sp>
      <p:sp>
        <p:nvSpPr>
          <p:cNvPr id="4" name="Right Arrow 3"/>
          <p:cNvSpPr/>
          <p:nvPr/>
        </p:nvSpPr>
        <p:spPr>
          <a:xfrm>
            <a:off x="5785970" y="2497286"/>
            <a:ext cx="341078" cy="3810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500">
              <a:solidFill>
                <a:schemeClr val="tx1">
                  <a:lumMod val="95000"/>
                </a:schemeClr>
              </a:solidFill>
              <a:latin typeface="Arial "/>
            </a:endParaRPr>
          </a:p>
        </p:txBody>
      </p:sp>
      <p:sp>
        <p:nvSpPr>
          <p:cNvPr id="5" name="TextBox 4">
            <a:extLst>
              <a:ext uri="{FF2B5EF4-FFF2-40B4-BE49-F238E27FC236}">
                <a16:creationId xmlns:a16="http://schemas.microsoft.com/office/drawing/2014/main" xmlns="" id="{DDA4D64B-12AE-43BC-B670-6C0A6C11D1FC}"/>
              </a:ext>
            </a:extLst>
          </p:cNvPr>
          <p:cNvSpPr txBox="1"/>
          <p:nvPr/>
        </p:nvSpPr>
        <p:spPr>
          <a:xfrm>
            <a:off x="152400" y="1324051"/>
            <a:ext cx="2623307" cy="2765694"/>
          </a:xfrm>
          <a:prstGeom prst="rect">
            <a:avLst/>
          </a:prstGeom>
          <a:noFill/>
        </p:spPr>
        <p:txBody>
          <a:bodyPr wrap="square">
            <a:spAutoFit/>
          </a:bodyPr>
          <a:lstStyle/>
          <a:p>
            <a:pPr algn="just">
              <a:lnSpc>
                <a:spcPct val="110000"/>
              </a:lnSpc>
              <a:spcBef>
                <a:spcPts val="600"/>
              </a:spcBef>
              <a:spcAft>
                <a:spcPts val="600"/>
              </a:spcAft>
            </a:pP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Trường</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hợp</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người</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nộp</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thuế</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chưa</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thực</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hiện</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liên</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kết</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ngân</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hàng</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thì</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người</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nộp</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thuế</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thực</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hiện</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thao</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tác</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liên</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kết</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ngân</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hàng</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trước</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khi</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tiến</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hành</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nộp</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b="1" i="1" dirty="0" err="1">
                <a:solidFill>
                  <a:schemeClr val="tx1">
                    <a:lumMod val="95000"/>
                  </a:schemeClr>
                </a:solidFill>
                <a:effectLst/>
                <a:latin typeface="Arial "/>
                <a:ea typeface="Times New Roman" panose="02020603050405020304" pitchFamily="18" charset="0"/>
                <a:cs typeface="Times New Roman" panose="02020603050405020304" pitchFamily="18" charset="0"/>
              </a:rPr>
              <a:t>thuế</a:t>
            </a:r>
            <a:r>
              <a:rPr lang="en-US" sz="1500" b="1" i="1"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endParaRPr lang="vi-VN" sz="1500" b="1" i="1" dirty="0">
              <a:solidFill>
                <a:schemeClr val="tx1">
                  <a:lumMod val="95000"/>
                </a:schemeClr>
              </a:solidFill>
              <a:effectLst/>
              <a:latin typeface="Arial "/>
              <a:ea typeface="Times New Roman" panose="02020603050405020304" pitchFamily="18" charset="0"/>
              <a:cs typeface="Times New Roman" panose="02020603050405020304" pitchFamily="18" charset="0"/>
            </a:endParaRPr>
          </a:p>
          <a:p>
            <a:pPr algn="just">
              <a:lnSpc>
                <a:spcPct val="110000"/>
              </a:lnSpc>
              <a:spcBef>
                <a:spcPts val="600"/>
              </a:spcBef>
              <a:spcAft>
                <a:spcPts val="600"/>
              </a:spcAft>
            </a:pPr>
            <a:r>
              <a:rPr lang="en-US" sz="1500" dirty="0" err="1">
                <a:solidFill>
                  <a:schemeClr val="tx1">
                    <a:lumMod val="95000"/>
                  </a:schemeClr>
                </a:solidFill>
                <a:effectLst/>
                <a:latin typeface="Arial "/>
                <a:ea typeface="Times New Roman" panose="02020603050405020304" pitchFamily="18" charset="0"/>
                <a:cs typeface="Times New Roman" panose="02020603050405020304" pitchFamily="18" charset="0"/>
              </a:rPr>
              <a:t>Việc</a:t>
            </a:r>
            <a:r>
              <a:rPr lang="en-US" sz="15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effectLst/>
                <a:latin typeface="Arial "/>
                <a:ea typeface="Times New Roman" panose="02020603050405020304" pitchFamily="18" charset="0"/>
                <a:cs typeface="Times New Roman" panose="02020603050405020304" pitchFamily="18" charset="0"/>
              </a:rPr>
              <a:t>liên</a:t>
            </a:r>
            <a:r>
              <a:rPr lang="en-US" sz="15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kết</a:t>
            </a:r>
            <a:r>
              <a:rPr lang="en-US" sz="15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ngân</a:t>
            </a:r>
            <a:r>
              <a:rPr lang="en-US" sz="15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effectLst/>
                <a:latin typeface="Arial "/>
                <a:ea typeface="Times New Roman" panose="02020603050405020304" pitchFamily="18" charset="0"/>
                <a:cs typeface="Times New Roman" panose="02020603050405020304" pitchFamily="18" charset="0"/>
              </a:rPr>
              <a:t>hàng</a:t>
            </a:r>
            <a:r>
              <a:rPr lang="en-US" sz="15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được</a:t>
            </a:r>
            <a:r>
              <a:rPr lang="en-US" sz="15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thực</a:t>
            </a:r>
            <a:r>
              <a:rPr lang="en-US" sz="15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effectLst/>
                <a:latin typeface="Arial "/>
                <a:ea typeface="Times New Roman" panose="02020603050405020304" pitchFamily="18" charset="0"/>
                <a:cs typeface="Times New Roman" panose="02020603050405020304" pitchFamily="18" charset="0"/>
              </a:rPr>
              <a:t>hiện</a:t>
            </a:r>
            <a:r>
              <a:rPr lang="en-US" sz="15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vi-VN" sz="1500" dirty="0">
                <a:solidFill>
                  <a:schemeClr val="tx1">
                    <a:lumMod val="95000"/>
                  </a:schemeClr>
                </a:solidFill>
                <a:effectLst/>
                <a:latin typeface="Arial "/>
                <a:ea typeface="Times New Roman" panose="02020603050405020304" pitchFamily="18" charset="0"/>
                <a:cs typeface="Times New Roman" panose="02020603050405020304" pitchFamily="18" charset="0"/>
              </a:rPr>
              <a:t>theo các bước </a:t>
            </a:r>
            <a:r>
              <a:rPr lang="en-US" sz="15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như</a:t>
            </a:r>
            <a:r>
              <a:rPr lang="en-US" sz="15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1500" dirty="0" err="1">
                <a:solidFill>
                  <a:schemeClr val="tx1">
                    <a:lumMod val="95000"/>
                  </a:schemeClr>
                </a:solidFill>
                <a:effectLst/>
                <a:latin typeface="Arial "/>
                <a:ea typeface="Times New Roman" panose="02020603050405020304" pitchFamily="18" charset="0"/>
                <a:cs typeface="Times New Roman" panose="02020603050405020304" pitchFamily="18" charset="0"/>
              </a:rPr>
              <a:t>sau</a:t>
            </a:r>
            <a:r>
              <a:rPr lang="en-US" sz="1500" dirty="0">
                <a:solidFill>
                  <a:schemeClr val="tx1">
                    <a:lumMod val="95000"/>
                  </a:schemeClr>
                </a:solidFill>
                <a:effectLst/>
                <a:latin typeface="Arial "/>
                <a:ea typeface="Times New Roman" panose="02020603050405020304" pitchFamily="18" charset="0"/>
                <a:cs typeface="Times New Roman" panose="02020603050405020304" pitchFamily="18" charset="0"/>
              </a:rPr>
              <a:t>:</a:t>
            </a:r>
            <a:endParaRPr lang="en-US" sz="1500" dirty="0">
              <a:solidFill>
                <a:schemeClr val="tx1">
                  <a:lumMod val="95000"/>
                </a:schemeClr>
              </a:solidFill>
              <a:effectLst/>
              <a:latin typeface="Arial "/>
              <a:ea typeface="Calibri" panose="020F0502020204030204" pitchFamily="34" charset="0"/>
              <a:cs typeface="Times New Roman" panose="02020603050405020304" pitchFamily="18" charset="0"/>
            </a:endParaRPr>
          </a:p>
        </p:txBody>
      </p:sp>
      <p:sp>
        <p:nvSpPr>
          <p:cNvPr id="6" name="Right Arrow 5"/>
          <p:cNvSpPr/>
          <p:nvPr/>
        </p:nvSpPr>
        <p:spPr>
          <a:xfrm>
            <a:off x="2804509" y="2571748"/>
            <a:ext cx="341078" cy="3810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500">
              <a:solidFill>
                <a:schemeClr val="tx1">
                  <a:lumMod val="95000"/>
                </a:schemeClr>
              </a:solidFill>
              <a:latin typeface="Arial "/>
            </a:endParaRPr>
          </a:p>
        </p:txBody>
      </p:sp>
      <p:pic>
        <p:nvPicPr>
          <p:cNvPr id="7" name="Picture 6">
            <a:extLst>
              <a:ext uri="{FF2B5EF4-FFF2-40B4-BE49-F238E27FC236}">
                <a16:creationId xmlns:a16="http://schemas.microsoft.com/office/drawing/2014/main" xmlns="" id="{5377ADE2-E07B-4161-8DF6-1DAD7BB5DD03}"/>
              </a:ext>
            </a:extLst>
          </p:cNvPr>
          <p:cNvPicPr>
            <a:picLocks noChangeAspect="1"/>
          </p:cNvPicPr>
          <p:nvPr/>
        </p:nvPicPr>
        <p:blipFill>
          <a:blip r:embed="rId2"/>
          <a:stretch>
            <a:fillRect/>
          </a:stretch>
        </p:blipFill>
        <p:spPr>
          <a:xfrm>
            <a:off x="6335638" y="58885"/>
            <a:ext cx="2571750" cy="4876801"/>
          </a:xfrm>
          <a:prstGeom prst="rect">
            <a:avLst/>
          </a:prstGeom>
        </p:spPr>
      </p:pic>
    </p:spTree>
    <p:extLst>
      <p:ext uri="{BB962C8B-B14F-4D97-AF65-F5344CB8AC3E}">
        <p14:creationId xmlns:p14="http://schemas.microsoft.com/office/powerpoint/2010/main" val="113045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3" name="Text Placeholder 1"/>
          <p:cNvSpPr txBox="1">
            <a:spLocks/>
          </p:cNvSpPr>
          <p:nvPr/>
        </p:nvSpPr>
        <p:spPr>
          <a:xfrm>
            <a:off x="304800" y="2647949"/>
            <a:ext cx="2895600" cy="2305051"/>
          </a:xfrm>
          <a:prstGeom prst="rect">
            <a:avLst/>
          </a:prstGeom>
        </p:spPr>
        <p:txBody>
          <a:bodyPr/>
          <a:lst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a:lstStyle>
          <a:p>
            <a:pPr marL="76200" indent="0" algn="just">
              <a:buFont typeface="Arial"/>
              <a:buNone/>
            </a:pPr>
            <a:endParaRPr lang="en-US" sz="1600" b="1" i="1">
              <a:ea typeface="Times New Roman" panose="02020603050405020304" pitchFamily="18" charset="0"/>
              <a:cs typeface="Times New Roman" panose="02020603050405020304" pitchFamily="18" charset="0"/>
            </a:endParaRPr>
          </a:p>
          <a:p>
            <a:pPr marL="76200" indent="0" algn="just">
              <a:buFont typeface="Arial"/>
              <a:buNone/>
            </a:pPr>
            <a:r>
              <a:rPr lang="en-US" sz="1600" b="1" i="1">
                <a:ea typeface="Times New Roman" panose="02020603050405020304" pitchFamily="18" charset="0"/>
                <a:cs typeface="Times New Roman" panose="02020603050405020304" pitchFamily="18" charset="0"/>
              </a:rPr>
              <a:t>Bước 3</a:t>
            </a:r>
            <a:r>
              <a:rPr lang="en-US" sz="1600">
                <a:ea typeface="Times New Roman" panose="02020603050405020304" pitchFamily="18" charset="0"/>
                <a:cs typeface="Times New Roman" panose="02020603050405020304" pitchFamily="18" charset="0"/>
              </a:rPr>
              <a:t>: Màn hình hiển thị các trường thông tin bắt buộc để liên kết ngân hàng (Căn cước công dân, số giấy tờ, số điện thoại, loại liên kết, số tài khoản) -&gt; Người nộp thuế điền các thông tin bắt buộc tại các trường. -&gt; Chọn tiếp tục. </a:t>
            </a:r>
            <a:endParaRPr lang="en-US" sz="1600">
              <a:ea typeface="Calibri" panose="020F0502020204030204" pitchFamily="34" charset="0"/>
              <a:cs typeface="Times New Roman" panose="02020603050405020304" pitchFamily="18" charset="0"/>
            </a:endParaRPr>
          </a:p>
          <a:p>
            <a:endParaRPr lang="en-US" sz="1600" dirty="0"/>
          </a:p>
        </p:txBody>
      </p:sp>
      <p:sp>
        <p:nvSpPr>
          <p:cNvPr id="4" name="Rectangle 3"/>
          <p:cNvSpPr/>
          <p:nvPr/>
        </p:nvSpPr>
        <p:spPr>
          <a:xfrm>
            <a:off x="304800" y="704105"/>
            <a:ext cx="2895600" cy="1974643"/>
          </a:xfrm>
          <a:prstGeom prst="rect">
            <a:avLst/>
          </a:prstGeom>
        </p:spPr>
        <p:txBody>
          <a:bodyPr wrap="square">
            <a:spAutoFit/>
          </a:bodyPr>
          <a:lstStyle/>
          <a:p>
            <a:pPr algn="just">
              <a:lnSpc>
                <a:spcPct val="110000"/>
              </a:lnSpc>
              <a:spcBef>
                <a:spcPts val="600"/>
              </a:spcBef>
              <a:spcAft>
                <a:spcPts val="600"/>
              </a:spcAft>
            </a:pPr>
            <a:r>
              <a:rPr lang="en-US" sz="1600" b="1" i="1" dirty="0" err="1">
                <a:solidFill>
                  <a:schemeClr val="tx1"/>
                </a:solidFill>
                <a:latin typeface="+mn-lt"/>
                <a:ea typeface="Times New Roman" panose="02020603050405020304" pitchFamily="18" charset="0"/>
                <a:cs typeface="Times New Roman" panose="02020603050405020304" pitchFamily="18" charset="0"/>
              </a:rPr>
              <a:t>Bước</a:t>
            </a:r>
            <a:r>
              <a:rPr lang="en-US" sz="1600" b="1" i="1" dirty="0">
                <a:solidFill>
                  <a:schemeClr val="tx1"/>
                </a:solidFill>
                <a:latin typeface="+mn-lt"/>
                <a:ea typeface="Times New Roman" panose="02020603050405020304" pitchFamily="18" charset="0"/>
                <a:cs typeface="Times New Roman" panose="02020603050405020304" pitchFamily="18" charset="0"/>
              </a:rPr>
              <a:t> 2</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Chọn</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ngân</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hàng</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liên</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kết</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theo</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danh</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sách</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các</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ngân</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hàng</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trong</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hệ</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thống</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kết</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nối</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được</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hiển</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thị</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trên</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màn</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hình</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tương</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ứng</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với</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ngân</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hàng</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nơi</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người</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nộp</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thuế</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mở</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tài</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khoản</a:t>
            </a:r>
            <a:r>
              <a:rPr lang="en-US" sz="1600" dirty="0">
                <a:solidFill>
                  <a:schemeClr val="tx1"/>
                </a:solidFill>
                <a:latin typeface="+mn-lt"/>
                <a:ea typeface="Times New Roman" panose="02020603050405020304" pitchFamily="18" charset="0"/>
                <a:cs typeface="Times New Roman" panose="02020603050405020304" pitchFamily="18" charset="0"/>
              </a:rPr>
              <a:t>. –&gt; </a:t>
            </a:r>
            <a:r>
              <a:rPr lang="en-US" sz="1600" dirty="0" err="1">
                <a:solidFill>
                  <a:schemeClr val="tx1"/>
                </a:solidFill>
                <a:latin typeface="+mn-lt"/>
                <a:ea typeface="Times New Roman" panose="02020603050405020304" pitchFamily="18" charset="0"/>
                <a:cs typeface="Times New Roman" panose="02020603050405020304" pitchFamily="18" charset="0"/>
              </a:rPr>
              <a:t>Chọn</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tiếp</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tục</a:t>
            </a:r>
            <a:endParaRPr lang="en-US" sz="1600" dirty="0">
              <a:solidFill>
                <a:schemeClr val="tx1"/>
              </a:solidFill>
              <a:latin typeface="+mn-lt"/>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4144860" y="1"/>
            <a:ext cx="2590800" cy="4953000"/>
          </a:xfrm>
          <a:prstGeom prst="rect">
            <a:avLst/>
          </a:prstGeom>
        </p:spPr>
      </p:pic>
      <p:sp>
        <p:nvSpPr>
          <p:cNvPr id="6" name="Right Arrow 5"/>
          <p:cNvSpPr/>
          <p:nvPr/>
        </p:nvSpPr>
        <p:spPr>
          <a:xfrm>
            <a:off x="3382860" y="1110343"/>
            <a:ext cx="609600" cy="3810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solidFill>
                <a:schemeClr val="tx1"/>
              </a:solidFill>
            </a:endParaRPr>
          </a:p>
        </p:txBody>
      </p:sp>
      <p:sp>
        <p:nvSpPr>
          <p:cNvPr id="7" name="Right Arrow 6"/>
          <p:cNvSpPr/>
          <p:nvPr/>
        </p:nvSpPr>
        <p:spPr>
          <a:xfrm>
            <a:off x="3367830" y="3181350"/>
            <a:ext cx="609600" cy="38100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600">
              <a:solidFill>
                <a:schemeClr val="tx1"/>
              </a:solidFill>
            </a:endParaRPr>
          </a:p>
        </p:txBody>
      </p:sp>
      <p:sp>
        <p:nvSpPr>
          <p:cNvPr id="8" name="Rectangle 7"/>
          <p:cNvSpPr/>
          <p:nvPr/>
        </p:nvSpPr>
        <p:spPr>
          <a:xfrm>
            <a:off x="6807018" y="1047750"/>
            <a:ext cx="2184582" cy="3058017"/>
          </a:xfrm>
          <a:prstGeom prst="rect">
            <a:avLst/>
          </a:prstGeom>
        </p:spPr>
        <p:txBody>
          <a:bodyPr wrap="square">
            <a:spAutoFit/>
          </a:bodyPr>
          <a:lstStyle/>
          <a:p>
            <a:pPr algn="just">
              <a:lnSpc>
                <a:spcPct val="110000"/>
              </a:lnSpc>
              <a:spcBef>
                <a:spcPts val="600"/>
              </a:spcBef>
              <a:spcAft>
                <a:spcPts val="600"/>
              </a:spcAft>
            </a:pPr>
            <a:r>
              <a:rPr lang="vi-VN" sz="1600" dirty="0">
                <a:solidFill>
                  <a:schemeClr val="tx1"/>
                </a:solidFill>
                <a:latin typeface="+mn-lt"/>
                <a:ea typeface="Times New Roman" panose="02020603050405020304" pitchFamily="18" charset="0"/>
                <a:cs typeface="Times New Roman" panose="02020603050405020304" pitchFamily="18" charset="0"/>
              </a:rPr>
              <a:t>Lưu ý: </a:t>
            </a:r>
            <a:r>
              <a:rPr lang="en-US" sz="1600" dirty="0" err="1">
                <a:solidFill>
                  <a:schemeClr val="tx1"/>
                </a:solidFill>
                <a:latin typeface="+mn-lt"/>
                <a:ea typeface="Times New Roman" panose="02020603050405020304" pitchFamily="18" charset="0"/>
                <a:cs typeface="Times New Roman" panose="02020603050405020304" pitchFamily="18" charset="0"/>
              </a:rPr>
              <a:t>Trường</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hợp</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nhập</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sai</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thông</a:t>
            </a:r>
            <a:r>
              <a:rPr lang="en-US" sz="1600" dirty="0">
                <a:solidFill>
                  <a:schemeClr val="tx1"/>
                </a:solidFill>
                <a:latin typeface="+mn-lt"/>
                <a:ea typeface="Times New Roman" panose="02020603050405020304" pitchFamily="18" charset="0"/>
                <a:cs typeface="Times New Roman" panose="02020603050405020304" pitchFamily="18" charset="0"/>
              </a:rPr>
              <a:t> tin – </a:t>
            </a:r>
            <a:r>
              <a:rPr lang="en-US" sz="1600" dirty="0" err="1">
                <a:solidFill>
                  <a:schemeClr val="tx1"/>
                </a:solidFill>
                <a:latin typeface="+mn-lt"/>
                <a:ea typeface="Times New Roman" panose="02020603050405020304" pitchFamily="18" charset="0"/>
                <a:cs typeface="Times New Roman" panose="02020603050405020304" pitchFamily="18" charset="0"/>
              </a:rPr>
              <a:t>hệ</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thống</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sẽ</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cảnh</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báo</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thông</a:t>
            </a:r>
            <a:r>
              <a:rPr lang="en-US" sz="1600" dirty="0">
                <a:solidFill>
                  <a:schemeClr val="tx1"/>
                </a:solidFill>
                <a:latin typeface="+mn-lt"/>
                <a:ea typeface="Times New Roman" panose="02020603050405020304" pitchFamily="18" charset="0"/>
                <a:cs typeface="Times New Roman" panose="02020603050405020304" pitchFamily="18" charset="0"/>
              </a:rPr>
              <a:t> tin </a:t>
            </a:r>
            <a:r>
              <a:rPr lang="en-US" sz="1600" dirty="0" err="1">
                <a:solidFill>
                  <a:schemeClr val="tx1"/>
                </a:solidFill>
                <a:latin typeface="+mn-lt"/>
                <a:ea typeface="Times New Roman" panose="02020603050405020304" pitchFamily="18" charset="0"/>
                <a:cs typeface="Times New Roman" panose="02020603050405020304" pitchFamily="18" charset="0"/>
              </a:rPr>
              <a:t>chưa</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đúng</a:t>
            </a:r>
            <a:r>
              <a:rPr lang="en-US" sz="1600" dirty="0">
                <a:solidFill>
                  <a:schemeClr val="tx1"/>
                </a:solidFill>
                <a:latin typeface="+mn-lt"/>
                <a:ea typeface="Times New Roman" panose="02020603050405020304" pitchFamily="18" charset="0"/>
                <a:cs typeface="Times New Roman" panose="02020603050405020304" pitchFamily="18" charset="0"/>
              </a:rPr>
              <a:t> -&gt; </a:t>
            </a:r>
            <a:r>
              <a:rPr lang="en-US" sz="1600" dirty="0" err="1">
                <a:solidFill>
                  <a:schemeClr val="tx1"/>
                </a:solidFill>
                <a:latin typeface="+mn-lt"/>
                <a:ea typeface="Times New Roman" panose="02020603050405020304" pitchFamily="18" charset="0"/>
                <a:cs typeface="Times New Roman" panose="02020603050405020304" pitchFamily="18" charset="0"/>
              </a:rPr>
              <a:t>người</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nộp</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thuế</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kiểm</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tra</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thông</a:t>
            </a:r>
            <a:r>
              <a:rPr lang="en-US" sz="1600" dirty="0">
                <a:solidFill>
                  <a:schemeClr val="tx1"/>
                </a:solidFill>
                <a:latin typeface="+mn-lt"/>
                <a:ea typeface="Times New Roman" panose="02020603050405020304" pitchFamily="18" charset="0"/>
                <a:cs typeface="Times New Roman" panose="02020603050405020304" pitchFamily="18" charset="0"/>
              </a:rPr>
              <a:t> tin </a:t>
            </a:r>
            <a:r>
              <a:rPr lang="en-US" sz="1600" dirty="0" err="1">
                <a:solidFill>
                  <a:schemeClr val="tx1"/>
                </a:solidFill>
                <a:latin typeface="+mn-lt"/>
                <a:ea typeface="Times New Roman" panose="02020603050405020304" pitchFamily="18" charset="0"/>
                <a:cs typeface="Times New Roman" panose="02020603050405020304" pitchFamily="18" charset="0"/>
              </a:rPr>
              <a:t>tại</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các</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trường</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cho</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chính</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xác</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Trường</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hợp</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các</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thông</a:t>
            </a:r>
            <a:r>
              <a:rPr lang="en-US" sz="1600" dirty="0">
                <a:solidFill>
                  <a:schemeClr val="tx1"/>
                </a:solidFill>
                <a:latin typeface="+mn-lt"/>
                <a:ea typeface="Times New Roman" panose="02020603050405020304" pitchFamily="18" charset="0"/>
                <a:cs typeface="Times New Roman" panose="02020603050405020304" pitchFamily="18" charset="0"/>
              </a:rPr>
              <a:t> tin </a:t>
            </a:r>
            <a:r>
              <a:rPr lang="en-US" sz="1600" dirty="0" err="1">
                <a:solidFill>
                  <a:schemeClr val="tx1"/>
                </a:solidFill>
                <a:latin typeface="+mn-lt"/>
                <a:ea typeface="Times New Roman" panose="02020603050405020304" pitchFamily="18" charset="0"/>
                <a:cs typeface="Times New Roman" panose="02020603050405020304" pitchFamily="18" charset="0"/>
              </a:rPr>
              <a:t>đã</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khớp</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đúng</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hệ</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thống</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sẽ</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thông</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báo</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hoàn</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thành</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liên</a:t>
            </a:r>
            <a:r>
              <a:rPr lang="en-US" sz="1600" dirty="0">
                <a:solidFill>
                  <a:schemeClr val="tx1"/>
                </a:solidFill>
                <a:latin typeface="+mn-lt"/>
                <a:ea typeface="Times New Roman" panose="02020603050405020304" pitchFamily="18" charset="0"/>
                <a:cs typeface="Times New Roman" panose="02020603050405020304" pitchFamily="18" charset="0"/>
              </a:rPr>
              <a:t> </a:t>
            </a:r>
            <a:r>
              <a:rPr lang="en-US" sz="1600" dirty="0" err="1">
                <a:solidFill>
                  <a:schemeClr val="tx1"/>
                </a:solidFill>
                <a:latin typeface="+mn-lt"/>
                <a:ea typeface="Times New Roman" panose="02020603050405020304" pitchFamily="18" charset="0"/>
                <a:cs typeface="Times New Roman" panose="02020603050405020304" pitchFamily="18" charset="0"/>
              </a:rPr>
              <a:t>kết</a:t>
            </a:r>
            <a:r>
              <a:rPr lang="en-US" sz="1600" dirty="0">
                <a:solidFill>
                  <a:schemeClr val="tx1"/>
                </a:solidFill>
                <a:latin typeface="+mn-lt"/>
                <a:ea typeface="Times New Roman" panose="02020603050405020304" pitchFamily="18" charset="0"/>
                <a:cs typeface="Times New Roman" panose="02020603050405020304" pitchFamily="18" charset="0"/>
              </a:rPr>
              <a:t>.</a:t>
            </a:r>
            <a:endParaRPr lang="en-US" sz="1600" dirty="0">
              <a:solidFill>
                <a:schemeClr val="tx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0793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3" name="Rectangle 2"/>
          <p:cNvSpPr/>
          <p:nvPr/>
        </p:nvSpPr>
        <p:spPr>
          <a:xfrm>
            <a:off x="224858" y="163769"/>
            <a:ext cx="3204141" cy="5567678"/>
          </a:xfrm>
          <a:prstGeom prst="rect">
            <a:avLst/>
          </a:prstGeom>
        </p:spPr>
        <p:txBody>
          <a:bodyPr wrap="square">
            <a:spAutoFit/>
          </a:bodyPr>
          <a:lstStyle/>
          <a:p>
            <a:pPr algn="just">
              <a:lnSpc>
                <a:spcPct val="110000"/>
              </a:lnSpc>
              <a:spcBef>
                <a:spcPts val="600"/>
              </a:spcBef>
              <a:spcAft>
                <a:spcPts val="600"/>
              </a:spcAft>
            </a:pPr>
            <a:endParaRPr lang="vi-VN" sz="1600" dirty="0">
              <a:solidFill>
                <a:schemeClr val="tx1"/>
              </a:solidFill>
              <a:latin typeface="Times New Roman" panose="02020603050405020304" pitchFamily="18" charset="0"/>
              <a:ea typeface="Times New Roman" panose="02020603050405020304" pitchFamily="18" charset="0"/>
            </a:endParaRPr>
          </a:p>
          <a:p>
            <a:pPr algn="just">
              <a:lnSpc>
                <a:spcPct val="110000"/>
              </a:lnSpc>
              <a:spcBef>
                <a:spcPts val="600"/>
              </a:spcBef>
              <a:spcAft>
                <a:spcPts val="600"/>
              </a:spcAft>
            </a:pPr>
            <a:endParaRPr lang="vi-VN" sz="1600" dirty="0">
              <a:solidFill>
                <a:schemeClr val="tx1"/>
              </a:solidFill>
              <a:latin typeface="Times New Roman" panose="02020603050405020304" pitchFamily="18" charset="0"/>
              <a:ea typeface="Times New Roman" panose="02020603050405020304" pitchFamily="18" charset="0"/>
            </a:endParaRPr>
          </a:p>
          <a:p>
            <a:pPr algn="just">
              <a:lnSpc>
                <a:spcPct val="110000"/>
              </a:lnSpc>
              <a:spcBef>
                <a:spcPts val="600"/>
              </a:spcBef>
              <a:spcAft>
                <a:spcPts val="600"/>
              </a:spcAft>
            </a:pPr>
            <a:endParaRPr lang="vi-VN" sz="1600" dirty="0">
              <a:solidFill>
                <a:schemeClr val="tx1"/>
              </a:solidFill>
              <a:latin typeface="Times New Roman" panose="02020603050405020304" pitchFamily="18" charset="0"/>
              <a:ea typeface="Times New Roman" panose="02020603050405020304" pitchFamily="18" charset="0"/>
            </a:endParaRPr>
          </a:p>
          <a:p>
            <a:pPr algn="just">
              <a:lnSpc>
                <a:spcPct val="110000"/>
              </a:lnSpc>
              <a:spcBef>
                <a:spcPts val="600"/>
              </a:spcBef>
              <a:spcAft>
                <a:spcPts val="600"/>
              </a:spcAft>
            </a:pPr>
            <a:r>
              <a:rPr lang="vi-VN" sz="1600" dirty="0">
                <a:solidFill>
                  <a:schemeClr val="tx1"/>
                </a:solidFill>
                <a:latin typeface="Times New Roman" panose="02020603050405020304" pitchFamily="18" charset="0"/>
                <a:ea typeface="Times New Roman" panose="02020603050405020304" pitchFamily="18" charset="0"/>
              </a:rPr>
              <a:t>Khi </a:t>
            </a:r>
            <a:r>
              <a:rPr lang="en-US" sz="1600" dirty="0" err="1">
                <a:solidFill>
                  <a:schemeClr val="tx1"/>
                </a:solidFill>
                <a:latin typeface="Times New Roman" panose="02020603050405020304" pitchFamily="18" charset="0"/>
                <a:ea typeface="Times New Roman" panose="02020603050405020304" pitchFamily="18" charset="0"/>
              </a:rPr>
              <a:t>người</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nộp</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thuế</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đã</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liên</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kết</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ngân</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hàng</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thì</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người</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nộp</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thuế</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thực</a:t>
            </a:r>
            <a:r>
              <a:rPr lang="en-US" sz="1600" dirty="0">
                <a:solidFill>
                  <a:schemeClr val="tx1"/>
                </a:solidFill>
                <a:latin typeface="Times New Roman" panose="02020603050405020304" pitchFamily="18" charset="0"/>
                <a:ea typeface="Times New Roman" panose="02020603050405020304" pitchFamily="18" charset="0"/>
              </a:rPr>
              <a:t> </a:t>
            </a:r>
            <a:r>
              <a:rPr lang="en-US" sz="1600" dirty="0" err="1">
                <a:solidFill>
                  <a:schemeClr val="tx1"/>
                </a:solidFill>
                <a:latin typeface="Times New Roman" panose="02020603050405020304" pitchFamily="18" charset="0"/>
                <a:ea typeface="Times New Roman" panose="02020603050405020304" pitchFamily="18" charset="0"/>
              </a:rPr>
              <a:t>hiện</a:t>
            </a:r>
            <a:r>
              <a:rPr lang="en-US" sz="1600" dirty="0">
                <a:solidFill>
                  <a:schemeClr val="tx1"/>
                </a:solidFill>
                <a:latin typeface="Times New Roman" panose="02020603050405020304" pitchFamily="18" charset="0"/>
                <a:ea typeface="Times New Roman" panose="02020603050405020304" pitchFamily="18" charset="0"/>
              </a:rPr>
              <a:t> </a:t>
            </a:r>
            <a:r>
              <a:rPr lang="vi-VN" sz="1600" dirty="0">
                <a:solidFill>
                  <a:schemeClr val="tx1"/>
                </a:solidFill>
                <a:latin typeface="Times New Roman" panose="02020603050405020304" pitchFamily="18" charset="0"/>
                <a:ea typeface="Times New Roman" panose="02020603050405020304" pitchFamily="18" charset="0"/>
              </a:rPr>
              <a:t>nộp thuế theo </a:t>
            </a:r>
            <a:r>
              <a:rPr lang="en-US" sz="1600" dirty="0" err="1">
                <a:solidFill>
                  <a:schemeClr val="tx1"/>
                </a:solidFill>
                <a:latin typeface="Times New Roman" panose="02020603050405020304" pitchFamily="18" charset="0"/>
                <a:ea typeface="Times New Roman" panose="02020603050405020304" pitchFamily="18" charset="0"/>
              </a:rPr>
              <a:t>bước</a:t>
            </a:r>
            <a:r>
              <a:rPr lang="en-US" sz="1600" dirty="0">
                <a:solidFill>
                  <a:schemeClr val="tx1"/>
                </a:solidFill>
                <a:latin typeface="Times New Roman" panose="02020603050405020304" pitchFamily="18" charset="0"/>
                <a:ea typeface="Times New Roman" panose="02020603050405020304" pitchFamily="18" charset="0"/>
              </a:rPr>
              <a:t> </a:t>
            </a:r>
            <a:r>
              <a:rPr lang="vi-VN" sz="1600" dirty="0">
                <a:solidFill>
                  <a:schemeClr val="tx1"/>
                </a:solidFill>
                <a:latin typeface="Times New Roman" panose="02020603050405020304" pitchFamily="18" charset="0"/>
                <a:ea typeface="Times New Roman" panose="02020603050405020304" pitchFamily="18" charset="0"/>
              </a:rPr>
              <a:t>như sau:</a:t>
            </a:r>
          </a:p>
          <a:p>
            <a:pPr algn="just"/>
            <a:r>
              <a:rPr lang="vi-VN" sz="1600" b="1" dirty="0">
                <a:solidFill>
                  <a:schemeClr val="tx1"/>
                </a:solidFill>
                <a:latin typeface="Times New Roman" panose="02020603050405020304" pitchFamily="18" charset="0"/>
                <a:cs typeface="Times New Roman" panose="02020603050405020304" pitchFamily="18" charset="0"/>
              </a:rPr>
              <a:t>Bước 1: </a:t>
            </a:r>
            <a:r>
              <a:rPr lang="vi-VN" sz="1600" dirty="0">
                <a:solidFill>
                  <a:schemeClr val="tx1"/>
                </a:solidFill>
                <a:latin typeface="Times New Roman" panose="02020603050405020304" pitchFamily="18" charset="0"/>
                <a:cs typeface="Times New Roman" panose="02020603050405020304" pitchFamily="18" charset="0"/>
              </a:rPr>
              <a:t>Sau khi đăng nhập vào hệ thống thành công, chọn chức năng Nộp thuế.</a:t>
            </a:r>
          </a:p>
          <a:p>
            <a:pPr algn="just"/>
            <a:r>
              <a:rPr lang="vi-VN" sz="1600" dirty="0">
                <a:solidFill>
                  <a:schemeClr val="tx1"/>
                </a:solidFill>
                <a:latin typeface="Times New Roman" panose="02020603050405020304" pitchFamily="18" charset="0"/>
                <a:cs typeface="Times New Roman" panose="02020603050405020304" pitchFamily="18" charset="0"/>
              </a:rPr>
              <a:t>Hệ thống hiển thị màn hình “Tra cứu thông tin khoản phải nộp”</a:t>
            </a:r>
          </a:p>
          <a:p>
            <a:pPr algn="just"/>
            <a:r>
              <a:rPr lang="vi-VN" sz="1600" dirty="0">
                <a:solidFill>
                  <a:schemeClr val="tx1"/>
                </a:solidFill>
                <a:latin typeface="Times New Roman" panose="02020603050405020304" pitchFamily="18" charset="0"/>
                <a:cs typeface="Times New Roman" panose="02020603050405020304" pitchFamily="18" charset="0"/>
              </a:rPr>
              <a:t>Tại thông tin “Chọn loại thuế thanh toán”, NNT chọn “Tất cả” và nhấn “Tra cứu”.</a:t>
            </a:r>
          </a:p>
          <a:p>
            <a:pPr algn="just"/>
            <a:endParaRPr lang="vi-VN" sz="1600" b="1" i="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0000"/>
              </a:lnSpc>
              <a:spcBef>
                <a:spcPts val="600"/>
              </a:spcBef>
              <a:spcAft>
                <a:spcPts val="600"/>
              </a:spcAft>
            </a:pPr>
            <a:endParaRPr lang="en-US" dirty="0">
              <a:solidFill>
                <a:schemeClr val="tx1"/>
              </a:solidFill>
              <a:latin typeface="Times New Roman" panose="02020603050405020304" pitchFamily="18" charset="0"/>
              <a:ea typeface="Times New Roman" panose="02020603050405020304" pitchFamily="18" charset="0"/>
            </a:endParaRPr>
          </a:p>
          <a:p>
            <a:pPr algn="just">
              <a:lnSpc>
                <a:spcPct val="110000"/>
              </a:lnSpc>
              <a:spcBef>
                <a:spcPts val="600"/>
              </a:spcBef>
              <a:spcAft>
                <a:spcPts val="600"/>
              </a:spcAft>
            </a:pPr>
            <a:endParaRPr lang="vi-VN" dirty="0">
              <a:solidFill>
                <a:schemeClr val="tx1"/>
              </a:solidFill>
              <a:latin typeface="Times New Roman" panose="02020603050405020304" pitchFamily="18" charset="0"/>
              <a:ea typeface="Times New Roman" panose="02020603050405020304" pitchFamily="18" charset="0"/>
            </a:endParaRPr>
          </a:p>
          <a:p>
            <a:pPr algn="just">
              <a:lnSpc>
                <a:spcPct val="110000"/>
              </a:lnSpc>
              <a:spcBef>
                <a:spcPts val="600"/>
              </a:spcBef>
              <a:spcAft>
                <a:spcPts val="600"/>
              </a:spcAft>
            </a:pPr>
            <a:endParaRPr lang="en-US" dirty="0">
              <a:solidFill>
                <a:schemeClr val="tx1"/>
              </a:solidFill>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xmlns="" id="{4519476C-6B61-4881-8CBC-17E5D651CCCC}"/>
              </a:ext>
            </a:extLst>
          </p:cNvPr>
          <p:cNvPicPr>
            <a:picLocks noChangeAspect="1"/>
          </p:cNvPicPr>
          <p:nvPr/>
        </p:nvPicPr>
        <p:blipFill>
          <a:blip r:embed="rId2"/>
          <a:stretch>
            <a:fillRect/>
          </a:stretch>
        </p:blipFill>
        <p:spPr>
          <a:xfrm>
            <a:off x="3929632" y="231805"/>
            <a:ext cx="2391443" cy="4444092"/>
          </a:xfrm>
          <a:prstGeom prst="rect">
            <a:avLst/>
          </a:prstGeom>
        </p:spPr>
      </p:pic>
      <p:pic>
        <p:nvPicPr>
          <p:cNvPr id="5" name="Picture 4">
            <a:extLst>
              <a:ext uri="{FF2B5EF4-FFF2-40B4-BE49-F238E27FC236}">
                <a16:creationId xmlns:a16="http://schemas.microsoft.com/office/drawing/2014/main" xmlns="" id="{AB3D7778-906C-42A4-9D1F-8975C6AAE29D}"/>
              </a:ext>
            </a:extLst>
          </p:cNvPr>
          <p:cNvPicPr>
            <a:picLocks noChangeAspect="1"/>
          </p:cNvPicPr>
          <p:nvPr/>
        </p:nvPicPr>
        <p:blipFill>
          <a:blip r:embed="rId3"/>
          <a:stretch>
            <a:fillRect/>
          </a:stretch>
        </p:blipFill>
        <p:spPr>
          <a:xfrm>
            <a:off x="6607729" y="196801"/>
            <a:ext cx="2496357" cy="4444092"/>
          </a:xfrm>
          <a:prstGeom prst="rect">
            <a:avLst/>
          </a:prstGeom>
        </p:spPr>
      </p:pic>
    </p:spTree>
    <p:extLst>
      <p:ext uri="{BB962C8B-B14F-4D97-AF65-F5344CB8AC3E}">
        <p14:creationId xmlns:p14="http://schemas.microsoft.com/office/powerpoint/2010/main" val="3780978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sp>
        <p:nvSpPr>
          <p:cNvPr id="3" name="Rectangle 2"/>
          <p:cNvSpPr/>
          <p:nvPr/>
        </p:nvSpPr>
        <p:spPr>
          <a:xfrm>
            <a:off x="381000" y="1469302"/>
            <a:ext cx="2819400" cy="3046988"/>
          </a:xfrm>
          <a:prstGeom prst="rect">
            <a:avLst/>
          </a:prstGeom>
        </p:spPr>
        <p:txBody>
          <a:bodyPr wrap="square">
            <a:spAutoFit/>
          </a:bodyPr>
          <a:lstStyle/>
          <a:p>
            <a:pPr algn="just"/>
            <a:r>
              <a:rPr lang="en-US" sz="1600" b="1" i="1" dirty="0" err="1">
                <a:solidFill>
                  <a:schemeClr val="tx1"/>
                </a:solidFill>
                <a:latin typeface="Arial "/>
                <a:ea typeface="Times New Roman" panose="02020603050405020304" pitchFamily="18" charset="0"/>
              </a:rPr>
              <a:t>Bước</a:t>
            </a:r>
            <a:r>
              <a:rPr lang="en-US" sz="1600" b="1" i="1" dirty="0">
                <a:solidFill>
                  <a:schemeClr val="tx1"/>
                </a:solidFill>
                <a:latin typeface="Arial "/>
                <a:ea typeface="Times New Roman" panose="02020603050405020304" pitchFamily="18" charset="0"/>
              </a:rPr>
              <a:t> 2</a:t>
            </a:r>
            <a:r>
              <a:rPr lang="en-US" sz="1600" dirty="0">
                <a:solidFill>
                  <a:schemeClr val="tx1"/>
                </a:solidFill>
                <a:latin typeface="Arial "/>
                <a:ea typeface="Times New Roman" panose="02020603050405020304" pitchFamily="18" charset="0"/>
              </a:rPr>
              <a:t>: Sau </a:t>
            </a:r>
            <a:r>
              <a:rPr lang="en-US" sz="1600" dirty="0" err="1">
                <a:solidFill>
                  <a:schemeClr val="tx1"/>
                </a:solidFill>
                <a:latin typeface="Arial "/>
                <a:ea typeface="Times New Roman" panose="02020603050405020304" pitchFamily="18" charset="0"/>
              </a:rPr>
              <a:t>khi</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hệ</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thống</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hiển</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thị</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các</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khoản</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thu</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khác</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thuộc</a:t>
            </a:r>
            <a:r>
              <a:rPr lang="en-US" sz="1600" dirty="0">
                <a:solidFill>
                  <a:schemeClr val="tx1"/>
                </a:solidFill>
                <a:latin typeface="Arial "/>
                <a:ea typeface="Times New Roman" panose="02020603050405020304" pitchFamily="18" charset="0"/>
              </a:rPr>
              <a:t> NSNN. </a:t>
            </a:r>
            <a:r>
              <a:rPr lang="en-US" sz="1600" dirty="0" err="1">
                <a:solidFill>
                  <a:schemeClr val="tx1"/>
                </a:solidFill>
                <a:latin typeface="Arial "/>
                <a:ea typeface="Times New Roman" panose="02020603050405020304" pitchFamily="18" charset="0"/>
              </a:rPr>
              <a:t>Người</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nộp</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thuế</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trượt</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màn</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hình</a:t>
            </a:r>
            <a:r>
              <a:rPr lang="en-US" sz="1600" dirty="0">
                <a:solidFill>
                  <a:schemeClr val="tx1"/>
                </a:solidFill>
                <a:latin typeface="Arial "/>
                <a:ea typeface="Times New Roman" panose="02020603050405020304" pitchFamily="18" charset="0"/>
              </a:rPr>
              <a:t> sang </a:t>
            </a:r>
            <a:r>
              <a:rPr lang="en-US" sz="1600" dirty="0" err="1">
                <a:solidFill>
                  <a:schemeClr val="tx1"/>
                </a:solidFill>
                <a:latin typeface="Arial "/>
                <a:ea typeface="Times New Roman" panose="02020603050405020304" pitchFamily="18" charset="0"/>
              </a:rPr>
              <a:t>phía</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bên</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tay</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phải</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và</a:t>
            </a:r>
            <a:r>
              <a:rPr lang="en-US" sz="1600" dirty="0">
                <a:solidFill>
                  <a:schemeClr val="tx1"/>
                </a:solidFill>
                <a:latin typeface="Arial "/>
                <a:ea typeface="Times New Roman" panose="02020603050405020304" pitchFamily="18" charset="0"/>
              </a:rPr>
              <a:t> click </a:t>
            </a:r>
            <a:r>
              <a:rPr lang="en-US" sz="1600" dirty="0" err="1">
                <a:solidFill>
                  <a:schemeClr val="tx1"/>
                </a:solidFill>
                <a:latin typeface="Arial "/>
                <a:ea typeface="Times New Roman" panose="02020603050405020304" pitchFamily="18" charset="0"/>
              </a:rPr>
              <a:t>vào</a:t>
            </a:r>
            <a:r>
              <a:rPr lang="en-US" sz="1600" dirty="0">
                <a:solidFill>
                  <a:schemeClr val="tx1"/>
                </a:solidFill>
                <a:latin typeface="Arial "/>
                <a:ea typeface="Times New Roman" panose="02020603050405020304" pitchFamily="18" charset="0"/>
              </a:rPr>
              <a:t> con </a:t>
            </a:r>
            <a:r>
              <a:rPr lang="en-US" sz="1600" dirty="0" err="1">
                <a:solidFill>
                  <a:schemeClr val="tx1"/>
                </a:solidFill>
                <a:latin typeface="Arial "/>
                <a:ea typeface="Times New Roman" panose="02020603050405020304" pitchFamily="18" charset="0"/>
              </a:rPr>
              <a:t>mắt</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để</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xem</a:t>
            </a:r>
            <a:r>
              <a:rPr lang="en-US" sz="1600" dirty="0">
                <a:solidFill>
                  <a:schemeClr val="tx1"/>
                </a:solidFill>
                <a:latin typeface="Arial "/>
                <a:ea typeface="Times New Roman" panose="02020603050405020304" pitchFamily="18" charset="0"/>
              </a:rPr>
              <a:t> chi </a:t>
            </a:r>
            <a:r>
              <a:rPr lang="en-US" sz="1600" dirty="0" err="1">
                <a:solidFill>
                  <a:schemeClr val="tx1"/>
                </a:solidFill>
                <a:latin typeface="Arial "/>
                <a:ea typeface="Times New Roman" panose="02020603050405020304" pitchFamily="18" charset="0"/>
              </a:rPr>
              <a:t>tiết</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thông</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báo</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sau</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đó</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nếu</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thông</a:t>
            </a:r>
            <a:r>
              <a:rPr lang="en-US" sz="1600" dirty="0">
                <a:solidFill>
                  <a:schemeClr val="tx1"/>
                </a:solidFill>
                <a:latin typeface="Arial "/>
                <a:ea typeface="Times New Roman" panose="02020603050405020304" pitchFamily="18" charset="0"/>
              </a:rPr>
              <a:t> tin </a:t>
            </a:r>
            <a:r>
              <a:rPr lang="en-US" sz="1600" dirty="0" err="1">
                <a:solidFill>
                  <a:schemeClr val="tx1"/>
                </a:solidFill>
                <a:latin typeface="Arial "/>
                <a:ea typeface="Times New Roman" panose="02020603050405020304" pitchFamily="18" charset="0"/>
              </a:rPr>
              <a:t>đã</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phù</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hợp</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người</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nộp</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thuế</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tích</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vào</a:t>
            </a:r>
            <a:r>
              <a:rPr lang="en-US" sz="1600" dirty="0">
                <a:solidFill>
                  <a:schemeClr val="tx1"/>
                </a:solidFill>
                <a:latin typeface="Arial "/>
                <a:ea typeface="Times New Roman" panose="02020603050405020304" pitchFamily="18" charset="0"/>
              </a:rPr>
              <a:t> ô </a:t>
            </a:r>
            <a:r>
              <a:rPr lang="en-US" sz="1600" dirty="0" err="1">
                <a:solidFill>
                  <a:schemeClr val="tx1"/>
                </a:solidFill>
                <a:latin typeface="Arial "/>
                <a:ea typeface="Times New Roman" panose="02020603050405020304" pitchFamily="18" charset="0"/>
              </a:rPr>
              <a:t>lựa</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chọn</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tương</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ứng</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với</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thông</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báo</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thuế</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để</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thực</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hiện</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thao</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tác</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nộp</a:t>
            </a:r>
            <a:r>
              <a:rPr lang="en-US" sz="1600" dirty="0">
                <a:solidFill>
                  <a:schemeClr val="tx1"/>
                </a:solidFill>
                <a:latin typeface="Arial "/>
                <a:ea typeface="Times New Roman" panose="02020603050405020304" pitchFamily="18" charset="0"/>
              </a:rPr>
              <a:t> </a:t>
            </a:r>
            <a:r>
              <a:rPr lang="en-US" sz="1600" dirty="0" err="1">
                <a:solidFill>
                  <a:schemeClr val="tx1"/>
                </a:solidFill>
                <a:latin typeface="Arial "/>
                <a:ea typeface="Times New Roman" panose="02020603050405020304" pitchFamily="18" charset="0"/>
              </a:rPr>
              <a:t>thuế</a:t>
            </a:r>
            <a:r>
              <a:rPr lang="en-US" sz="1600" dirty="0">
                <a:solidFill>
                  <a:schemeClr val="tx1"/>
                </a:solidFill>
                <a:latin typeface="Arial "/>
                <a:ea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4040362" y="161925"/>
            <a:ext cx="2434875" cy="4981575"/>
          </a:xfrm>
          <a:prstGeom prst="rect">
            <a:avLst/>
          </a:prstGeom>
        </p:spPr>
      </p:pic>
      <p:pic>
        <p:nvPicPr>
          <p:cNvPr id="5" name="Picture 4"/>
          <p:cNvPicPr>
            <a:picLocks noChangeAspect="1"/>
          </p:cNvPicPr>
          <p:nvPr/>
        </p:nvPicPr>
        <p:blipFill>
          <a:blip r:embed="rId3"/>
          <a:stretch>
            <a:fillRect/>
          </a:stretch>
        </p:blipFill>
        <p:spPr>
          <a:xfrm>
            <a:off x="6553200" y="176352"/>
            <a:ext cx="2362200" cy="4757597"/>
          </a:xfrm>
          <a:prstGeom prst="rect">
            <a:avLst/>
          </a:prstGeom>
        </p:spPr>
      </p:pic>
    </p:spTree>
    <p:extLst>
      <p:ext uri="{BB962C8B-B14F-4D97-AF65-F5344CB8AC3E}">
        <p14:creationId xmlns:p14="http://schemas.microsoft.com/office/powerpoint/2010/main" val="281872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0EDF89CC-D6C6-4D46-B562-C8C86370EF11}"/>
              </a:ext>
            </a:extLst>
          </p:cNvPr>
          <p:cNvSpPr/>
          <p:nvPr/>
        </p:nvSpPr>
        <p:spPr>
          <a:xfrm>
            <a:off x="616227" y="1330640"/>
            <a:ext cx="3796747" cy="857250"/>
          </a:xfrm>
          <a:prstGeom prst="rect">
            <a:avLst/>
          </a:prstGeom>
          <a:solidFill>
            <a:schemeClr val="accent5">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a:endParaRPr>
          </a:p>
        </p:txBody>
      </p:sp>
      <p:sp>
        <p:nvSpPr>
          <p:cNvPr id="4" name="Rectangle 3">
            <a:extLst>
              <a:ext uri="{FF2B5EF4-FFF2-40B4-BE49-F238E27FC236}">
                <a16:creationId xmlns:a16="http://schemas.microsoft.com/office/drawing/2014/main" xmlns="" id="{1D2F1925-13F3-449B-BE28-786FC6434056}"/>
              </a:ext>
            </a:extLst>
          </p:cNvPr>
          <p:cNvSpPr/>
          <p:nvPr/>
        </p:nvSpPr>
        <p:spPr>
          <a:xfrm>
            <a:off x="4731029" y="1330640"/>
            <a:ext cx="3796747" cy="857250"/>
          </a:xfrm>
          <a:prstGeom prst="rect">
            <a:avLst/>
          </a:prstGeom>
          <a:solidFill>
            <a:schemeClr val="accent5">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a:endParaRPr>
          </a:p>
        </p:txBody>
      </p:sp>
      <p:sp>
        <p:nvSpPr>
          <p:cNvPr id="5" name="Rectangle 4">
            <a:extLst>
              <a:ext uri="{FF2B5EF4-FFF2-40B4-BE49-F238E27FC236}">
                <a16:creationId xmlns:a16="http://schemas.microsoft.com/office/drawing/2014/main" xmlns="" id="{AC626277-C909-4359-BA3D-9204122B216E}"/>
              </a:ext>
            </a:extLst>
          </p:cNvPr>
          <p:cNvSpPr/>
          <p:nvPr/>
        </p:nvSpPr>
        <p:spPr>
          <a:xfrm>
            <a:off x="616227" y="2508426"/>
            <a:ext cx="3796747" cy="857250"/>
          </a:xfrm>
          <a:prstGeom prst="rect">
            <a:avLst/>
          </a:prstGeom>
          <a:solidFill>
            <a:schemeClr val="accent5">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a:endParaRPr>
          </a:p>
        </p:txBody>
      </p:sp>
      <p:sp>
        <p:nvSpPr>
          <p:cNvPr id="6" name="Rectangle 5">
            <a:extLst>
              <a:ext uri="{FF2B5EF4-FFF2-40B4-BE49-F238E27FC236}">
                <a16:creationId xmlns:a16="http://schemas.microsoft.com/office/drawing/2014/main" xmlns="" id="{83446B58-B494-4360-8D71-3A4EE6379544}"/>
              </a:ext>
            </a:extLst>
          </p:cNvPr>
          <p:cNvSpPr/>
          <p:nvPr/>
        </p:nvSpPr>
        <p:spPr>
          <a:xfrm>
            <a:off x="4731029" y="2508426"/>
            <a:ext cx="3796747" cy="857250"/>
          </a:xfrm>
          <a:prstGeom prst="rect">
            <a:avLst/>
          </a:prstGeom>
          <a:solidFill>
            <a:schemeClr val="accent5">
              <a:lumMod val="20000"/>
              <a:lumOff val="80000"/>
            </a:schemeClr>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a:endParaRPr>
          </a:p>
        </p:txBody>
      </p:sp>
      <p:sp>
        <p:nvSpPr>
          <p:cNvPr id="7" name="Rectangle 6">
            <a:extLst>
              <a:ext uri="{FF2B5EF4-FFF2-40B4-BE49-F238E27FC236}">
                <a16:creationId xmlns:a16="http://schemas.microsoft.com/office/drawing/2014/main" xmlns="" id="{26B6E069-03BE-4654-85A4-3824F5DBBB19}"/>
              </a:ext>
            </a:extLst>
          </p:cNvPr>
          <p:cNvSpPr/>
          <p:nvPr/>
        </p:nvSpPr>
        <p:spPr>
          <a:xfrm>
            <a:off x="616227" y="3686213"/>
            <a:ext cx="3796747" cy="857250"/>
          </a:xfrm>
          <a:prstGeom prst="rect">
            <a:avLst/>
          </a:prstGeom>
          <a:solidFill>
            <a:schemeClr val="accent5">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a:endParaRPr>
          </a:p>
        </p:txBody>
      </p:sp>
      <p:sp>
        <p:nvSpPr>
          <p:cNvPr id="8" name="Rectangle 7">
            <a:extLst>
              <a:ext uri="{FF2B5EF4-FFF2-40B4-BE49-F238E27FC236}">
                <a16:creationId xmlns:a16="http://schemas.microsoft.com/office/drawing/2014/main" xmlns="" id="{AB6F768A-639C-4760-9A06-FAC10A6EC185}"/>
              </a:ext>
            </a:extLst>
          </p:cNvPr>
          <p:cNvSpPr/>
          <p:nvPr/>
        </p:nvSpPr>
        <p:spPr>
          <a:xfrm>
            <a:off x="4731029" y="3686213"/>
            <a:ext cx="3796747" cy="857250"/>
          </a:xfrm>
          <a:prstGeom prst="rect">
            <a:avLst/>
          </a:prstGeom>
          <a:solidFill>
            <a:schemeClr val="accent5">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a:endParaRPr>
          </a:p>
        </p:txBody>
      </p:sp>
      <p:grpSp>
        <p:nvGrpSpPr>
          <p:cNvPr id="9" name="Group 8">
            <a:extLst>
              <a:ext uri="{FF2B5EF4-FFF2-40B4-BE49-F238E27FC236}">
                <a16:creationId xmlns:a16="http://schemas.microsoft.com/office/drawing/2014/main" xmlns="" id="{D897625F-8C86-4CBF-B80A-EF53A6F52D62}"/>
              </a:ext>
            </a:extLst>
          </p:cNvPr>
          <p:cNvGrpSpPr/>
          <p:nvPr/>
        </p:nvGrpSpPr>
        <p:grpSpPr>
          <a:xfrm>
            <a:off x="767799" y="1263548"/>
            <a:ext cx="495713" cy="782709"/>
            <a:chOff x="1003853" y="1565545"/>
            <a:chExt cx="660951" cy="1043612"/>
          </a:xfrm>
        </p:grpSpPr>
        <p:sp>
          <p:nvSpPr>
            <p:cNvPr id="10" name="Arrow: Chevron 9">
              <a:extLst>
                <a:ext uri="{FF2B5EF4-FFF2-40B4-BE49-F238E27FC236}">
                  <a16:creationId xmlns:a16="http://schemas.microsoft.com/office/drawing/2014/main" xmlns="" id="{90A5EF5A-126E-419E-9C86-19999B14B901}"/>
                </a:ext>
              </a:extLst>
            </p:cNvPr>
            <p:cNvSpPr/>
            <p:nvPr/>
          </p:nvSpPr>
          <p:spPr>
            <a:xfrm rot="16200000">
              <a:off x="1185241" y="2129594"/>
              <a:ext cx="298175" cy="66095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Arial"/>
              </a:endParaRPr>
            </a:p>
          </p:txBody>
        </p:sp>
        <p:sp>
          <p:nvSpPr>
            <p:cNvPr id="11" name="Rectangle 10">
              <a:extLst>
                <a:ext uri="{FF2B5EF4-FFF2-40B4-BE49-F238E27FC236}">
                  <a16:creationId xmlns:a16="http://schemas.microsoft.com/office/drawing/2014/main" xmlns="" id="{DEE7A7AE-3531-4D88-ABC7-AE742C826302}"/>
                </a:ext>
              </a:extLst>
            </p:cNvPr>
            <p:cNvSpPr/>
            <p:nvPr/>
          </p:nvSpPr>
          <p:spPr>
            <a:xfrm>
              <a:off x="1003854" y="1565545"/>
              <a:ext cx="655982" cy="8945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a:endParaRPr>
            </a:p>
          </p:txBody>
        </p:sp>
      </p:grpSp>
      <p:grpSp>
        <p:nvGrpSpPr>
          <p:cNvPr id="12" name="Group 11">
            <a:extLst>
              <a:ext uri="{FF2B5EF4-FFF2-40B4-BE49-F238E27FC236}">
                <a16:creationId xmlns:a16="http://schemas.microsoft.com/office/drawing/2014/main" xmlns="" id="{408ED080-7C95-4882-8023-AF090EFBF564}"/>
              </a:ext>
            </a:extLst>
          </p:cNvPr>
          <p:cNvGrpSpPr/>
          <p:nvPr/>
        </p:nvGrpSpPr>
        <p:grpSpPr>
          <a:xfrm>
            <a:off x="764073" y="2441337"/>
            <a:ext cx="495713" cy="782709"/>
            <a:chOff x="1003853" y="1565545"/>
            <a:chExt cx="660951" cy="1043612"/>
          </a:xfrm>
          <a:solidFill>
            <a:schemeClr val="accent2"/>
          </a:solidFill>
        </p:grpSpPr>
        <p:sp>
          <p:nvSpPr>
            <p:cNvPr id="13" name="Arrow: Chevron 12">
              <a:extLst>
                <a:ext uri="{FF2B5EF4-FFF2-40B4-BE49-F238E27FC236}">
                  <a16:creationId xmlns:a16="http://schemas.microsoft.com/office/drawing/2014/main" xmlns="" id="{136F299B-9F68-49BC-B67E-DF5EFF948CC0}"/>
                </a:ext>
              </a:extLst>
            </p:cNvPr>
            <p:cNvSpPr/>
            <p:nvPr/>
          </p:nvSpPr>
          <p:spPr>
            <a:xfrm rot="16200000">
              <a:off x="1185241" y="2129594"/>
              <a:ext cx="298175" cy="66095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Arial"/>
              </a:endParaRPr>
            </a:p>
          </p:txBody>
        </p:sp>
        <p:sp>
          <p:nvSpPr>
            <p:cNvPr id="14" name="Rectangle 13">
              <a:extLst>
                <a:ext uri="{FF2B5EF4-FFF2-40B4-BE49-F238E27FC236}">
                  <a16:creationId xmlns:a16="http://schemas.microsoft.com/office/drawing/2014/main" xmlns="" id="{3C85C148-787B-4E80-903B-A23E215D26FA}"/>
                </a:ext>
              </a:extLst>
            </p:cNvPr>
            <p:cNvSpPr/>
            <p:nvPr/>
          </p:nvSpPr>
          <p:spPr>
            <a:xfrm>
              <a:off x="1003854" y="1565545"/>
              <a:ext cx="655982" cy="894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a:endParaRPr>
            </a:p>
          </p:txBody>
        </p:sp>
      </p:grpSp>
      <p:grpSp>
        <p:nvGrpSpPr>
          <p:cNvPr id="15" name="Group 14">
            <a:extLst>
              <a:ext uri="{FF2B5EF4-FFF2-40B4-BE49-F238E27FC236}">
                <a16:creationId xmlns:a16="http://schemas.microsoft.com/office/drawing/2014/main" xmlns="" id="{30144EA6-C19E-4AEA-9314-05CB5F62FEB1}"/>
              </a:ext>
            </a:extLst>
          </p:cNvPr>
          <p:cNvGrpSpPr/>
          <p:nvPr/>
        </p:nvGrpSpPr>
        <p:grpSpPr>
          <a:xfrm>
            <a:off x="760347" y="3619126"/>
            <a:ext cx="495713" cy="782709"/>
            <a:chOff x="1003853" y="1565545"/>
            <a:chExt cx="660951" cy="1043612"/>
          </a:xfrm>
          <a:solidFill>
            <a:schemeClr val="accent5"/>
          </a:solidFill>
        </p:grpSpPr>
        <p:sp>
          <p:nvSpPr>
            <p:cNvPr id="16" name="Arrow: Chevron 15">
              <a:extLst>
                <a:ext uri="{FF2B5EF4-FFF2-40B4-BE49-F238E27FC236}">
                  <a16:creationId xmlns:a16="http://schemas.microsoft.com/office/drawing/2014/main" xmlns="" id="{CB4F1933-CE44-4C6C-AA0A-B40C42FF93DB}"/>
                </a:ext>
              </a:extLst>
            </p:cNvPr>
            <p:cNvSpPr/>
            <p:nvPr/>
          </p:nvSpPr>
          <p:spPr>
            <a:xfrm rot="16200000">
              <a:off x="1185241" y="2129594"/>
              <a:ext cx="298175" cy="660951"/>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Arial"/>
              </a:endParaRPr>
            </a:p>
          </p:txBody>
        </p:sp>
        <p:sp>
          <p:nvSpPr>
            <p:cNvPr id="17" name="Rectangle 16">
              <a:extLst>
                <a:ext uri="{FF2B5EF4-FFF2-40B4-BE49-F238E27FC236}">
                  <a16:creationId xmlns:a16="http://schemas.microsoft.com/office/drawing/2014/main" xmlns="" id="{514520E3-9DC0-4B56-91EF-F5F84B4F226C}"/>
                </a:ext>
              </a:extLst>
            </p:cNvPr>
            <p:cNvSpPr/>
            <p:nvPr/>
          </p:nvSpPr>
          <p:spPr>
            <a:xfrm>
              <a:off x="1003854" y="1565545"/>
              <a:ext cx="655982" cy="8945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a:endParaRPr>
            </a:p>
          </p:txBody>
        </p:sp>
      </p:grpSp>
      <p:grpSp>
        <p:nvGrpSpPr>
          <p:cNvPr id="18" name="Group 17">
            <a:extLst>
              <a:ext uri="{FF2B5EF4-FFF2-40B4-BE49-F238E27FC236}">
                <a16:creationId xmlns:a16="http://schemas.microsoft.com/office/drawing/2014/main" xmlns="" id="{A4FD52D1-CCF0-4A8F-869E-C8EA7284D370}"/>
              </a:ext>
            </a:extLst>
          </p:cNvPr>
          <p:cNvGrpSpPr/>
          <p:nvPr/>
        </p:nvGrpSpPr>
        <p:grpSpPr>
          <a:xfrm>
            <a:off x="4892538" y="1263548"/>
            <a:ext cx="495713" cy="782709"/>
            <a:chOff x="1003853" y="1565545"/>
            <a:chExt cx="660951" cy="1043612"/>
          </a:xfrm>
          <a:solidFill>
            <a:schemeClr val="accent6"/>
          </a:solidFill>
        </p:grpSpPr>
        <p:sp>
          <p:nvSpPr>
            <p:cNvPr id="19" name="Arrow: Chevron 18">
              <a:extLst>
                <a:ext uri="{FF2B5EF4-FFF2-40B4-BE49-F238E27FC236}">
                  <a16:creationId xmlns:a16="http://schemas.microsoft.com/office/drawing/2014/main" xmlns="" id="{75881931-F48E-4DC9-A2E5-76D3E7D0AC85}"/>
                </a:ext>
              </a:extLst>
            </p:cNvPr>
            <p:cNvSpPr/>
            <p:nvPr/>
          </p:nvSpPr>
          <p:spPr>
            <a:xfrm rot="16200000">
              <a:off x="1185241" y="2129594"/>
              <a:ext cx="298175" cy="660951"/>
            </a:xfrm>
            <a:prstGeom prst="chevr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Arial"/>
              </a:endParaRPr>
            </a:p>
          </p:txBody>
        </p:sp>
        <p:sp>
          <p:nvSpPr>
            <p:cNvPr id="20" name="Rectangle 19">
              <a:extLst>
                <a:ext uri="{FF2B5EF4-FFF2-40B4-BE49-F238E27FC236}">
                  <a16:creationId xmlns:a16="http://schemas.microsoft.com/office/drawing/2014/main" xmlns="" id="{2A4BE9E9-45BE-4CC9-A0FB-DC0ABF815A1F}"/>
                </a:ext>
              </a:extLst>
            </p:cNvPr>
            <p:cNvSpPr/>
            <p:nvPr/>
          </p:nvSpPr>
          <p:spPr>
            <a:xfrm>
              <a:off x="1003854" y="1565545"/>
              <a:ext cx="655982" cy="8945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Arial"/>
              </a:endParaRPr>
            </a:p>
          </p:txBody>
        </p:sp>
      </p:grpSp>
      <p:grpSp>
        <p:nvGrpSpPr>
          <p:cNvPr id="21" name="Group 20">
            <a:extLst>
              <a:ext uri="{FF2B5EF4-FFF2-40B4-BE49-F238E27FC236}">
                <a16:creationId xmlns:a16="http://schemas.microsoft.com/office/drawing/2014/main" xmlns="" id="{D9F143C9-45AE-4A47-B3DE-EF1950C27DF6}"/>
              </a:ext>
            </a:extLst>
          </p:cNvPr>
          <p:cNvGrpSpPr/>
          <p:nvPr/>
        </p:nvGrpSpPr>
        <p:grpSpPr>
          <a:xfrm>
            <a:off x="4888812" y="2441337"/>
            <a:ext cx="495713" cy="782709"/>
            <a:chOff x="1003853" y="1565545"/>
            <a:chExt cx="660951" cy="1043612"/>
          </a:xfrm>
          <a:solidFill>
            <a:schemeClr val="accent4"/>
          </a:solidFill>
        </p:grpSpPr>
        <p:sp>
          <p:nvSpPr>
            <p:cNvPr id="22" name="Arrow: Chevron 21">
              <a:extLst>
                <a:ext uri="{FF2B5EF4-FFF2-40B4-BE49-F238E27FC236}">
                  <a16:creationId xmlns:a16="http://schemas.microsoft.com/office/drawing/2014/main" xmlns="" id="{703CB83D-DE7D-4FE1-A7C1-4D874CF4050B}"/>
                </a:ext>
              </a:extLst>
            </p:cNvPr>
            <p:cNvSpPr/>
            <p:nvPr/>
          </p:nvSpPr>
          <p:spPr>
            <a:xfrm rot="16200000">
              <a:off x="1185241" y="2129594"/>
              <a:ext cx="298175" cy="660951"/>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Arial"/>
              </a:endParaRPr>
            </a:p>
          </p:txBody>
        </p:sp>
        <p:sp>
          <p:nvSpPr>
            <p:cNvPr id="23" name="Rectangle 22">
              <a:extLst>
                <a:ext uri="{FF2B5EF4-FFF2-40B4-BE49-F238E27FC236}">
                  <a16:creationId xmlns:a16="http://schemas.microsoft.com/office/drawing/2014/main" xmlns="" id="{5AF2641C-49FC-4B45-96B7-F9E31E764DB2}"/>
                </a:ext>
              </a:extLst>
            </p:cNvPr>
            <p:cNvSpPr/>
            <p:nvPr/>
          </p:nvSpPr>
          <p:spPr>
            <a:xfrm>
              <a:off x="1003854" y="1565545"/>
              <a:ext cx="655982" cy="8945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Arial"/>
              </a:endParaRPr>
            </a:p>
          </p:txBody>
        </p:sp>
      </p:grpSp>
      <p:grpSp>
        <p:nvGrpSpPr>
          <p:cNvPr id="24" name="Group 23">
            <a:extLst>
              <a:ext uri="{FF2B5EF4-FFF2-40B4-BE49-F238E27FC236}">
                <a16:creationId xmlns:a16="http://schemas.microsoft.com/office/drawing/2014/main" xmlns="" id="{69B0660B-834C-403E-A0AE-7744C72A71A1}"/>
              </a:ext>
            </a:extLst>
          </p:cNvPr>
          <p:cNvGrpSpPr/>
          <p:nvPr/>
        </p:nvGrpSpPr>
        <p:grpSpPr>
          <a:xfrm>
            <a:off x="4885086" y="3619126"/>
            <a:ext cx="495713" cy="782709"/>
            <a:chOff x="1003853" y="1565545"/>
            <a:chExt cx="660951" cy="1043612"/>
          </a:xfrm>
          <a:solidFill>
            <a:schemeClr val="accent3"/>
          </a:solidFill>
        </p:grpSpPr>
        <p:sp>
          <p:nvSpPr>
            <p:cNvPr id="25" name="Arrow: Chevron 24">
              <a:extLst>
                <a:ext uri="{FF2B5EF4-FFF2-40B4-BE49-F238E27FC236}">
                  <a16:creationId xmlns:a16="http://schemas.microsoft.com/office/drawing/2014/main" xmlns="" id="{C8BAA605-58AF-4C2D-862D-5CC8DEA41B85}"/>
                </a:ext>
              </a:extLst>
            </p:cNvPr>
            <p:cNvSpPr/>
            <p:nvPr/>
          </p:nvSpPr>
          <p:spPr>
            <a:xfrm rot="16200000">
              <a:off x="1185241" y="2129594"/>
              <a:ext cx="298175" cy="660951"/>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black"/>
                </a:solidFill>
                <a:latin typeface="Arial"/>
              </a:endParaRPr>
            </a:p>
          </p:txBody>
        </p:sp>
        <p:sp>
          <p:nvSpPr>
            <p:cNvPr id="26" name="Rectangle 25">
              <a:extLst>
                <a:ext uri="{FF2B5EF4-FFF2-40B4-BE49-F238E27FC236}">
                  <a16:creationId xmlns:a16="http://schemas.microsoft.com/office/drawing/2014/main" xmlns="" id="{5E24A4DC-353A-43CE-870D-2B4A366C41DA}"/>
                </a:ext>
              </a:extLst>
            </p:cNvPr>
            <p:cNvSpPr/>
            <p:nvPr/>
          </p:nvSpPr>
          <p:spPr>
            <a:xfrm>
              <a:off x="1003854" y="1565545"/>
              <a:ext cx="655982" cy="8945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Arial"/>
              </a:endParaRPr>
            </a:p>
          </p:txBody>
        </p:sp>
      </p:grpSp>
      <p:sp>
        <p:nvSpPr>
          <p:cNvPr id="27" name="TextBox 26">
            <a:extLst>
              <a:ext uri="{FF2B5EF4-FFF2-40B4-BE49-F238E27FC236}">
                <a16:creationId xmlns:a16="http://schemas.microsoft.com/office/drawing/2014/main" xmlns="" id="{177E5C27-4C66-4557-B875-429AA3D862B7}"/>
              </a:ext>
            </a:extLst>
          </p:cNvPr>
          <p:cNvSpPr txBox="1"/>
          <p:nvPr/>
        </p:nvSpPr>
        <p:spPr>
          <a:xfrm>
            <a:off x="771526" y="1217045"/>
            <a:ext cx="491987" cy="830997"/>
          </a:xfrm>
          <a:prstGeom prst="rect">
            <a:avLst/>
          </a:prstGeom>
          <a:noFill/>
        </p:spPr>
        <p:txBody>
          <a:bodyPr wrap="square" rtlCol="0" anchor="ctr">
            <a:spAutoFit/>
          </a:bodyPr>
          <a:lstStyle/>
          <a:p>
            <a:pPr algn="ctr" defTabSz="685800">
              <a:buClrTx/>
              <a:defRPr/>
            </a:pPr>
            <a:r>
              <a:rPr lang="en-US" altLang="ko-KR" sz="2400" b="1" kern="1200" dirty="0">
                <a:solidFill>
                  <a:prstClr val="white"/>
                </a:solidFill>
                <a:cs typeface="Arial" pitchFamily="34" charset="0"/>
              </a:rPr>
              <a:t>01</a:t>
            </a:r>
            <a:endParaRPr lang="ko-KR" altLang="en-US" sz="2400" b="1" kern="1200" dirty="0">
              <a:solidFill>
                <a:prstClr val="white"/>
              </a:solidFill>
              <a:cs typeface="Arial" pitchFamily="34" charset="0"/>
            </a:endParaRPr>
          </a:p>
        </p:txBody>
      </p:sp>
      <p:sp>
        <p:nvSpPr>
          <p:cNvPr id="28" name="TextBox 27">
            <a:extLst>
              <a:ext uri="{FF2B5EF4-FFF2-40B4-BE49-F238E27FC236}">
                <a16:creationId xmlns:a16="http://schemas.microsoft.com/office/drawing/2014/main" xmlns="" id="{F3F69EEB-722D-44CA-A672-CE1791FDF343}"/>
              </a:ext>
            </a:extLst>
          </p:cNvPr>
          <p:cNvSpPr txBox="1"/>
          <p:nvPr/>
        </p:nvSpPr>
        <p:spPr>
          <a:xfrm>
            <a:off x="771526" y="2401343"/>
            <a:ext cx="491987" cy="830997"/>
          </a:xfrm>
          <a:prstGeom prst="rect">
            <a:avLst/>
          </a:prstGeom>
          <a:noFill/>
        </p:spPr>
        <p:txBody>
          <a:bodyPr wrap="square" rtlCol="0" anchor="ctr">
            <a:spAutoFit/>
          </a:bodyPr>
          <a:lstStyle/>
          <a:p>
            <a:pPr algn="ctr" defTabSz="685800">
              <a:buClrTx/>
              <a:defRPr/>
            </a:pPr>
            <a:r>
              <a:rPr lang="en-US" altLang="ko-KR" sz="2400" b="1" kern="1200" dirty="0">
                <a:solidFill>
                  <a:prstClr val="white"/>
                </a:solidFill>
                <a:cs typeface="Arial" pitchFamily="34" charset="0"/>
              </a:rPr>
              <a:t>03</a:t>
            </a:r>
            <a:endParaRPr lang="ko-KR" altLang="en-US" sz="2400" b="1" kern="1200" dirty="0">
              <a:solidFill>
                <a:prstClr val="white"/>
              </a:solidFill>
              <a:cs typeface="Arial" pitchFamily="34" charset="0"/>
            </a:endParaRPr>
          </a:p>
        </p:txBody>
      </p:sp>
      <p:sp>
        <p:nvSpPr>
          <p:cNvPr id="29" name="TextBox 28">
            <a:extLst>
              <a:ext uri="{FF2B5EF4-FFF2-40B4-BE49-F238E27FC236}">
                <a16:creationId xmlns:a16="http://schemas.microsoft.com/office/drawing/2014/main" xmlns="" id="{39EC34C0-D3B7-4437-ABA5-DF46D5A3DF64}"/>
              </a:ext>
            </a:extLst>
          </p:cNvPr>
          <p:cNvSpPr txBox="1"/>
          <p:nvPr/>
        </p:nvSpPr>
        <p:spPr>
          <a:xfrm>
            <a:off x="771526" y="3585641"/>
            <a:ext cx="491987" cy="830997"/>
          </a:xfrm>
          <a:prstGeom prst="rect">
            <a:avLst/>
          </a:prstGeom>
          <a:noFill/>
        </p:spPr>
        <p:txBody>
          <a:bodyPr wrap="square" rtlCol="0" anchor="ctr">
            <a:spAutoFit/>
          </a:bodyPr>
          <a:lstStyle/>
          <a:p>
            <a:pPr algn="ctr" defTabSz="685800">
              <a:buClrTx/>
              <a:defRPr/>
            </a:pPr>
            <a:r>
              <a:rPr lang="en-US" altLang="ko-KR" sz="2400" b="1" kern="1200" dirty="0">
                <a:solidFill>
                  <a:prstClr val="white"/>
                </a:solidFill>
                <a:cs typeface="Arial" pitchFamily="34" charset="0"/>
              </a:rPr>
              <a:t>05</a:t>
            </a:r>
            <a:endParaRPr lang="ko-KR" altLang="en-US" sz="2400" b="1" kern="1200" dirty="0">
              <a:solidFill>
                <a:prstClr val="white"/>
              </a:solidFill>
              <a:cs typeface="Arial" pitchFamily="34" charset="0"/>
            </a:endParaRPr>
          </a:p>
        </p:txBody>
      </p:sp>
      <p:sp>
        <p:nvSpPr>
          <p:cNvPr id="30" name="TextBox 29">
            <a:extLst>
              <a:ext uri="{FF2B5EF4-FFF2-40B4-BE49-F238E27FC236}">
                <a16:creationId xmlns:a16="http://schemas.microsoft.com/office/drawing/2014/main" xmlns="" id="{3324B648-7A61-43C8-843C-1989083DFA27}"/>
              </a:ext>
            </a:extLst>
          </p:cNvPr>
          <p:cNvSpPr txBox="1"/>
          <p:nvPr/>
        </p:nvSpPr>
        <p:spPr>
          <a:xfrm>
            <a:off x="4896265" y="1217045"/>
            <a:ext cx="491987" cy="830997"/>
          </a:xfrm>
          <a:prstGeom prst="rect">
            <a:avLst/>
          </a:prstGeom>
          <a:noFill/>
        </p:spPr>
        <p:txBody>
          <a:bodyPr wrap="square" rtlCol="0" anchor="ctr">
            <a:spAutoFit/>
          </a:bodyPr>
          <a:lstStyle/>
          <a:p>
            <a:pPr algn="ctr" defTabSz="685800">
              <a:buClrTx/>
              <a:defRPr/>
            </a:pPr>
            <a:r>
              <a:rPr lang="en-US" altLang="ko-KR" sz="2400" b="1" kern="1200" dirty="0">
                <a:solidFill>
                  <a:prstClr val="white"/>
                </a:solidFill>
                <a:cs typeface="Arial" pitchFamily="34" charset="0"/>
              </a:rPr>
              <a:t>02</a:t>
            </a:r>
            <a:endParaRPr lang="ko-KR" altLang="en-US" sz="2400" b="1" kern="1200" dirty="0">
              <a:solidFill>
                <a:prstClr val="white"/>
              </a:solidFill>
              <a:cs typeface="Arial" pitchFamily="34" charset="0"/>
            </a:endParaRPr>
          </a:p>
        </p:txBody>
      </p:sp>
      <p:sp>
        <p:nvSpPr>
          <p:cNvPr id="31" name="TextBox 30">
            <a:extLst>
              <a:ext uri="{FF2B5EF4-FFF2-40B4-BE49-F238E27FC236}">
                <a16:creationId xmlns:a16="http://schemas.microsoft.com/office/drawing/2014/main" xmlns="" id="{65647CF5-0046-439A-8826-A38F1401C8BD}"/>
              </a:ext>
            </a:extLst>
          </p:cNvPr>
          <p:cNvSpPr txBox="1"/>
          <p:nvPr/>
        </p:nvSpPr>
        <p:spPr>
          <a:xfrm>
            <a:off x="4896265" y="2401343"/>
            <a:ext cx="491987" cy="830997"/>
          </a:xfrm>
          <a:prstGeom prst="rect">
            <a:avLst/>
          </a:prstGeom>
          <a:noFill/>
        </p:spPr>
        <p:txBody>
          <a:bodyPr wrap="square" rtlCol="0" anchor="ctr">
            <a:spAutoFit/>
          </a:bodyPr>
          <a:lstStyle/>
          <a:p>
            <a:pPr algn="ctr" defTabSz="685800">
              <a:buClrTx/>
              <a:defRPr/>
            </a:pPr>
            <a:r>
              <a:rPr lang="en-US" altLang="ko-KR" sz="2400" b="1" kern="1200" dirty="0">
                <a:solidFill>
                  <a:prstClr val="white"/>
                </a:solidFill>
                <a:cs typeface="Arial" pitchFamily="34" charset="0"/>
              </a:rPr>
              <a:t>04</a:t>
            </a:r>
            <a:endParaRPr lang="ko-KR" altLang="en-US" sz="2400" b="1" kern="1200" dirty="0">
              <a:solidFill>
                <a:prstClr val="white"/>
              </a:solidFill>
              <a:cs typeface="Arial" pitchFamily="34" charset="0"/>
            </a:endParaRPr>
          </a:p>
        </p:txBody>
      </p:sp>
      <p:sp>
        <p:nvSpPr>
          <p:cNvPr id="32" name="TextBox 31">
            <a:extLst>
              <a:ext uri="{FF2B5EF4-FFF2-40B4-BE49-F238E27FC236}">
                <a16:creationId xmlns:a16="http://schemas.microsoft.com/office/drawing/2014/main" xmlns="" id="{C341A2D3-E34C-4B2F-9E2F-0B89734241AB}"/>
              </a:ext>
            </a:extLst>
          </p:cNvPr>
          <p:cNvSpPr txBox="1"/>
          <p:nvPr/>
        </p:nvSpPr>
        <p:spPr>
          <a:xfrm>
            <a:off x="4896265" y="3585641"/>
            <a:ext cx="491987" cy="830997"/>
          </a:xfrm>
          <a:prstGeom prst="rect">
            <a:avLst/>
          </a:prstGeom>
          <a:noFill/>
        </p:spPr>
        <p:txBody>
          <a:bodyPr wrap="square" rtlCol="0" anchor="ctr">
            <a:spAutoFit/>
          </a:bodyPr>
          <a:lstStyle/>
          <a:p>
            <a:pPr algn="ctr" defTabSz="685800">
              <a:buClrTx/>
              <a:defRPr/>
            </a:pPr>
            <a:r>
              <a:rPr lang="en-US" altLang="ko-KR" sz="2400" b="1" kern="1200" dirty="0">
                <a:solidFill>
                  <a:prstClr val="white"/>
                </a:solidFill>
                <a:cs typeface="Arial" pitchFamily="34" charset="0"/>
              </a:rPr>
              <a:t>06</a:t>
            </a:r>
            <a:endParaRPr lang="ko-KR" altLang="en-US" sz="2400" b="1" kern="1200" dirty="0">
              <a:solidFill>
                <a:prstClr val="white"/>
              </a:solidFill>
              <a:cs typeface="Arial" pitchFamily="34" charset="0"/>
            </a:endParaRPr>
          </a:p>
        </p:txBody>
      </p:sp>
      <p:sp>
        <p:nvSpPr>
          <p:cNvPr id="35" name="TextBox 34">
            <a:extLst>
              <a:ext uri="{FF2B5EF4-FFF2-40B4-BE49-F238E27FC236}">
                <a16:creationId xmlns:a16="http://schemas.microsoft.com/office/drawing/2014/main" xmlns="" id="{6EB17F81-FEC1-4B3B-8FA2-B99DA1DDC939}"/>
              </a:ext>
            </a:extLst>
          </p:cNvPr>
          <p:cNvSpPr txBox="1"/>
          <p:nvPr/>
        </p:nvSpPr>
        <p:spPr>
          <a:xfrm>
            <a:off x="1389580" y="1505585"/>
            <a:ext cx="2839697" cy="523220"/>
          </a:xfrm>
          <a:prstGeom prst="rect">
            <a:avLst/>
          </a:prstGeom>
          <a:noFill/>
        </p:spPr>
        <p:txBody>
          <a:bodyPr wrap="square" rtlCol="0">
            <a:spAutoFit/>
          </a:bodyPr>
          <a:lstStyle/>
          <a:p>
            <a:pPr algn="ctr" defTabSz="685800">
              <a:buClrTx/>
              <a:defRPr/>
            </a:pPr>
            <a:r>
              <a:rPr lang="en-US" altLang="ko-KR" b="1" kern="1200">
                <a:solidFill>
                  <a:prstClr val="black"/>
                </a:solidFill>
                <a:latin typeface="Times New Roman" panose="02020603050405020304" pitchFamily="18" charset="0"/>
                <a:cs typeface="Times New Roman" panose="02020603050405020304" pitchFamily="18" charset="0"/>
              </a:rPr>
              <a:t>GIỚI THIỆU ỨNG DỤNG ETAX MOBILE</a:t>
            </a:r>
            <a:endParaRPr lang="en-US" altLang="ko-KR" b="1" kern="1200" dirty="0" err="1">
              <a:solidFill>
                <a:prstClr val="black"/>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xmlns="" id="{D394B5D3-9B6E-4B5A-98DE-561D7BD27AC8}"/>
              </a:ext>
            </a:extLst>
          </p:cNvPr>
          <p:cNvSpPr txBox="1"/>
          <p:nvPr/>
        </p:nvSpPr>
        <p:spPr>
          <a:xfrm>
            <a:off x="1389579" y="2629843"/>
            <a:ext cx="2839697" cy="523220"/>
          </a:xfrm>
          <a:prstGeom prst="rect">
            <a:avLst/>
          </a:prstGeom>
          <a:noFill/>
        </p:spPr>
        <p:txBody>
          <a:bodyPr wrap="square" rtlCol="0">
            <a:spAutoFit/>
          </a:bodyPr>
          <a:lstStyle/>
          <a:p>
            <a:pPr algn="ctr" defTabSz="685800">
              <a:buClrTx/>
              <a:defRPr/>
            </a:pPr>
            <a:r>
              <a:rPr lang="en-US" altLang="ko-KR" b="1" kern="1200">
                <a:solidFill>
                  <a:prstClr val="black"/>
                </a:solidFill>
                <a:latin typeface="Times New Roman" panose="02020603050405020304" pitchFamily="18" charset="0"/>
                <a:cs typeface="Times New Roman" panose="02020603050405020304" pitchFamily="18" charset="0"/>
              </a:rPr>
              <a:t>CÁC CHỨC NĂNG CỦA ETAX MOBILE</a:t>
            </a:r>
            <a:endParaRPr lang="en-US" altLang="ko-KR" b="1" kern="1200" dirty="0" err="1">
              <a:solidFill>
                <a:prstClr val="black"/>
              </a:solidFill>
              <a:latin typeface="Times New Roman" panose="02020603050405020304" pitchFamily="18" charset="0"/>
              <a:cs typeface="Times New Roman" panose="02020603050405020304" pitchFamily="18" charset="0"/>
            </a:endParaRPr>
          </a:p>
        </p:txBody>
      </p:sp>
      <p:sp>
        <p:nvSpPr>
          <p:cNvPr id="41" name="TextBox 40">
            <a:extLst>
              <a:ext uri="{FF2B5EF4-FFF2-40B4-BE49-F238E27FC236}">
                <a16:creationId xmlns:a16="http://schemas.microsoft.com/office/drawing/2014/main" xmlns="" id="{F2A76097-69E8-472D-A52A-24C04DC36795}"/>
              </a:ext>
            </a:extLst>
          </p:cNvPr>
          <p:cNvSpPr txBox="1"/>
          <p:nvPr/>
        </p:nvSpPr>
        <p:spPr>
          <a:xfrm>
            <a:off x="1389578" y="3884005"/>
            <a:ext cx="2839697" cy="523220"/>
          </a:xfrm>
          <a:prstGeom prst="rect">
            <a:avLst/>
          </a:prstGeom>
          <a:noFill/>
        </p:spPr>
        <p:txBody>
          <a:bodyPr wrap="square" rtlCol="0">
            <a:spAutoFit/>
          </a:bodyPr>
          <a:lstStyle/>
          <a:p>
            <a:pPr algn="ctr" defTabSz="685800">
              <a:buClrTx/>
              <a:defRPr/>
            </a:pPr>
            <a:r>
              <a:rPr lang="fr-FR" altLang="ko-KR" b="1" kern="1200">
                <a:solidFill>
                  <a:prstClr val="black"/>
                </a:solidFill>
                <a:latin typeface="Times New Roman" panose="02020603050405020304" pitchFamily="18" charset="0"/>
                <a:cs typeface="Times New Roman" panose="02020603050405020304" pitchFamily="18" charset="0"/>
              </a:rPr>
              <a:t>NỘP THUẾ ĐIỆN TỬ QUA ETAX MOBILE</a:t>
            </a:r>
            <a:endParaRPr lang="fr-FR" altLang="ko-KR" b="1" kern="1200" dirty="0" err="1">
              <a:solidFill>
                <a:prstClr val="black"/>
              </a:solidFill>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xmlns="" id="{C0E27550-EB7C-4497-B35C-C535A81EB674}"/>
              </a:ext>
            </a:extLst>
          </p:cNvPr>
          <p:cNvSpPr txBox="1"/>
          <p:nvPr/>
        </p:nvSpPr>
        <p:spPr>
          <a:xfrm>
            <a:off x="5534438" y="1601599"/>
            <a:ext cx="2839697" cy="307777"/>
          </a:xfrm>
          <a:prstGeom prst="rect">
            <a:avLst/>
          </a:prstGeom>
          <a:noFill/>
        </p:spPr>
        <p:txBody>
          <a:bodyPr wrap="square" rtlCol="0">
            <a:spAutoFit/>
          </a:bodyPr>
          <a:lstStyle/>
          <a:p>
            <a:pPr defTabSz="685800">
              <a:buClrTx/>
              <a:defRPr/>
            </a:pPr>
            <a:r>
              <a:rPr lang="en-US" altLang="ko-KR" b="1" kern="1200">
                <a:solidFill>
                  <a:prstClr val="black"/>
                </a:solidFill>
                <a:latin typeface="Times New Roman" panose="02020603050405020304" pitchFamily="18" charset="0"/>
                <a:cs typeface="Times New Roman" panose="02020603050405020304" pitchFamily="18" charset="0"/>
              </a:rPr>
              <a:t>TÀI VÀ CÀI ĐẶT ỨNG DỤNG</a:t>
            </a:r>
            <a:endParaRPr lang="en-US" altLang="ko-KR" b="1" kern="1200" dirty="0" err="1">
              <a:solidFill>
                <a:prstClr val="black"/>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xmlns="" id="{9E8DEAB3-CF86-4A23-860F-CC0A9E57710D}"/>
              </a:ext>
            </a:extLst>
          </p:cNvPr>
          <p:cNvSpPr txBox="1"/>
          <p:nvPr/>
        </p:nvSpPr>
        <p:spPr>
          <a:xfrm>
            <a:off x="5553488" y="2713761"/>
            <a:ext cx="3046637" cy="307777"/>
          </a:xfrm>
          <a:prstGeom prst="rect">
            <a:avLst/>
          </a:prstGeom>
          <a:noFill/>
        </p:spPr>
        <p:txBody>
          <a:bodyPr wrap="square" rtlCol="0">
            <a:spAutoFit/>
          </a:bodyPr>
          <a:lstStyle/>
          <a:p>
            <a:pPr defTabSz="685800">
              <a:buClrTx/>
              <a:defRPr/>
            </a:pPr>
            <a:r>
              <a:rPr lang="en-US" altLang="ko-KR" b="1" kern="1200">
                <a:solidFill>
                  <a:prstClr val="black"/>
                </a:solidFill>
                <a:latin typeface="Times New Roman" panose="02020603050405020304" pitchFamily="18" charset="0"/>
                <a:cs typeface="Times New Roman" panose="02020603050405020304" pitchFamily="18" charset="0"/>
              </a:rPr>
              <a:t>CÁCH ĐĂNG KÝ TÀI KHOẢN</a:t>
            </a:r>
            <a:endParaRPr lang="en-US" altLang="ko-KR" b="1" kern="1200" dirty="0" err="1">
              <a:solidFill>
                <a:prstClr val="black"/>
              </a:solidFill>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xmlns="" id="{A4E7C9A2-06DB-4FF8-BCBA-978FF65D9DB2}"/>
              </a:ext>
            </a:extLst>
          </p:cNvPr>
          <p:cNvSpPr txBox="1"/>
          <p:nvPr/>
        </p:nvSpPr>
        <p:spPr>
          <a:xfrm>
            <a:off x="5534438" y="3949700"/>
            <a:ext cx="2839697" cy="276999"/>
          </a:xfrm>
          <a:prstGeom prst="rect">
            <a:avLst/>
          </a:prstGeom>
          <a:noFill/>
        </p:spPr>
        <p:txBody>
          <a:bodyPr wrap="square" rtlCol="0">
            <a:spAutoFit/>
          </a:bodyPr>
          <a:lstStyle/>
          <a:p>
            <a:pPr defTabSz="685800">
              <a:buClrTx/>
              <a:defRPr/>
            </a:pPr>
            <a:r>
              <a:rPr lang="vi-VN" altLang="ko-KR" sz="1200" b="1">
                <a:solidFill>
                  <a:prstClr val="black"/>
                </a:solidFill>
                <a:latin typeface="Times New Roman" panose="02020603050405020304" pitchFamily="18" charset="0"/>
                <a:cs typeface="Times New Roman" panose="02020603050405020304" pitchFamily="18" charset="0"/>
              </a:rPr>
              <a:t>CÁC VƯỚNG MẮC VÀ XỬ LÝ́</a:t>
            </a:r>
            <a:endParaRPr lang="vi-VN" altLang="ko-KR" sz="1200" b="1" dirty="0" err="1">
              <a:solidFill>
                <a:prstClr val="black"/>
              </a:solidFill>
              <a:latin typeface="Times New Roman" panose="02020603050405020304" pitchFamily="18" charset="0"/>
              <a:cs typeface="Times New Roman" panose="02020603050405020304" pitchFamily="18" charset="0"/>
            </a:endParaRPr>
          </a:p>
        </p:txBody>
      </p:sp>
      <p:sp>
        <p:nvSpPr>
          <p:cNvPr id="52" name="Text Placeholder 1">
            <a:extLst>
              <a:ext uri="{FF2B5EF4-FFF2-40B4-BE49-F238E27FC236}">
                <a16:creationId xmlns:a16="http://schemas.microsoft.com/office/drawing/2014/main" xmlns="" id="{D735F7F3-C1B5-4B60-A00A-4EB618DDFB5A}"/>
              </a:ext>
            </a:extLst>
          </p:cNvPr>
          <p:cNvSpPr txBox="1">
            <a:spLocks/>
          </p:cNvSpPr>
          <p:nvPr/>
        </p:nvSpPr>
        <p:spPr>
          <a:xfrm>
            <a:off x="193242" y="503006"/>
            <a:ext cx="8883869" cy="407389"/>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700" b="1">
                <a:latin typeface="Times New Roman" panose="02020603050405020304" pitchFamily="18" charset="0"/>
                <a:cs typeface="Times New Roman" panose="02020603050405020304" pitchFamily="18" charset="0"/>
              </a:rPr>
              <a:t>NỘI DUNG</a:t>
            </a:r>
            <a:endParaRPr lang="en-US" sz="27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14803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3" name="Text Placeholder 1"/>
          <p:cNvSpPr txBox="1">
            <a:spLocks/>
          </p:cNvSpPr>
          <p:nvPr/>
        </p:nvSpPr>
        <p:spPr>
          <a:xfrm>
            <a:off x="304800" y="819150"/>
            <a:ext cx="3657600" cy="3076950"/>
          </a:xfrm>
          <a:prstGeom prst="rect">
            <a:avLst/>
          </a:prstGeom>
        </p:spPr>
        <p:txBody>
          <a:bodyPr/>
          <a:lst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a:lstStyle>
          <a:p>
            <a:pPr marL="76200" indent="0" algn="just">
              <a:lnSpc>
                <a:spcPct val="110000"/>
              </a:lnSpc>
              <a:spcAft>
                <a:spcPts val="600"/>
              </a:spcAft>
              <a:buFont typeface="Arial"/>
              <a:buNone/>
            </a:pPr>
            <a:r>
              <a:rPr lang="en-US" sz="1800" b="1" i="1">
                <a:latin typeface="Arial "/>
                <a:ea typeface="Times New Roman" panose="02020603050405020304" pitchFamily="18" charset="0"/>
              </a:rPr>
              <a:t>Bước 3</a:t>
            </a:r>
            <a:r>
              <a:rPr lang="en-US" sz="1800">
                <a:latin typeface="Arial "/>
                <a:ea typeface="Times New Roman" panose="02020603050405020304" pitchFamily="18" charset="0"/>
              </a:rPr>
              <a:t>: Người nộp thuế chọn tiếp tục – Màn hình hiển thị chi tiết thông tin khoản nộp. trường hợp đã khớp đúng thông tin người nộp thuế xác nhận số tiền thanh toán – Chọn ngân hàng và chọn tiếp tục – Hệ thống hiển thị số tài khoản thanh toán.</a:t>
            </a:r>
          </a:p>
          <a:p>
            <a:endParaRPr lang="en-US" sz="1800" dirty="0">
              <a:latin typeface="Arial "/>
            </a:endParaRPr>
          </a:p>
        </p:txBody>
      </p:sp>
      <p:pic>
        <p:nvPicPr>
          <p:cNvPr id="4" name="Picture 3"/>
          <p:cNvPicPr>
            <a:picLocks noChangeAspect="1"/>
          </p:cNvPicPr>
          <p:nvPr/>
        </p:nvPicPr>
        <p:blipFill>
          <a:blip r:embed="rId2"/>
          <a:stretch>
            <a:fillRect/>
          </a:stretch>
        </p:blipFill>
        <p:spPr>
          <a:xfrm>
            <a:off x="5257800" y="-247650"/>
            <a:ext cx="3404937" cy="5610225"/>
          </a:xfrm>
          <a:prstGeom prst="rect">
            <a:avLst/>
          </a:prstGeom>
        </p:spPr>
      </p:pic>
    </p:spTree>
    <p:extLst>
      <p:ext uri="{BB962C8B-B14F-4D97-AF65-F5344CB8AC3E}">
        <p14:creationId xmlns:p14="http://schemas.microsoft.com/office/powerpoint/2010/main" val="4273036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3" name="Rectangle 2"/>
          <p:cNvSpPr/>
          <p:nvPr/>
        </p:nvSpPr>
        <p:spPr>
          <a:xfrm>
            <a:off x="304800" y="1885950"/>
            <a:ext cx="2362200" cy="1006429"/>
          </a:xfrm>
          <a:prstGeom prst="rect">
            <a:avLst/>
          </a:prstGeom>
        </p:spPr>
        <p:txBody>
          <a:bodyPr wrap="square">
            <a:spAutoFit/>
          </a:bodyPr>
          <a:lstStyle/>
          <a:p>
            <a:pPr marL="76200" indent="0" algn="ctr">
              <a:lnSpc>
                <a:spcPct val="110000"/>
              </a:lnSpc>
              <a:spcAft>
                <a:spcPts val="600"/>
              </a:spcAft>
              <a:buNone/>
            </a:pPr>
            <a:r>
              <a:rPr lang="en-US" sz="1800" b="1" i="1" spc="-40" dirty="0" err="1">
                <a:solidFill>
                  <a:schemeClr val="tx1"/>
                </a:solidFill>
                <a:latin typeface="Arial "/>
                <a:ea typeface="Times New Roman" panose="02020603050405020304" pitchFamily="18" charset="0"/>
              </a:rPr>
              <a:t>Bước</a:t>
            </a:r>
            <a:r>
              <a:rPr lang="en-US" sz="1800" b="1" i="1" spc="-40" dirty="0">
                <a:solidFill>
                  <a:schemeClr val="tx1"/>
                </a:solidFill>
                <a:latin typeface="Arial "/>
                <a:ea typeface="Times New Roman" panose="02020603050405020304" pitchFamily="18" charset="0"/>
              </a:rPr>
              <a:t> 4</a:t>
            </a:r>
            <a:r>
              <a:rPr lang="en-US" sz="1800" spc="-40" dirty="0">
                <a:solidFill>
                  <a:schemeClr val="tx1"/>
                </a:solidFill>
                <a:latin typeface="Arial "/>
                <a:ea typeface="Times New Roman" panose="02020603050405020304" pitchFamily="18" charset="0"/>
              </a:rPr>
              <a:t>: </a:t>
            </a:r>
            <a:r>
              <a:rPr lang="en-US" sz="1800" spc="-40" dirty="0" err="1">
                <a:solidFill>
                  <a:schemeClr val="tx1"/>
                </a:solidFill>
                <a:latin typeface="Arial "/>
                <a:ea typeface="Times New Roman" panose="02020603050405020304" pitchFamily="18" charset="0"/>
              </a:rPr>
              <a:t>Người</a:t>
            </a:r>
            <a:r>
              <a:rPr lang="en-US" sz="1800" spc="-40" dirty="0">
                <a:solidFill>
                  <a:schemeClr val="tx1"/>
                </a:solidFill>
                <a:latin typeface="Arial "/>
                <a:ea typeface="Times New Roman" panose="02020603050405020304" pitchFamily="18" charset="0"/>
              </a:rPr>
              <a:t> </a:t>
            </a:r>
            <a:r>
              <a:rPr lang="en-US" sz="1800" spc="-40" dirty="0" err="1">
                <a:solidFill>
                  <a:schemeClr val="tx1"/>
                </a:solidFill>
                <a:latin typeface="Arial "/>
                <a:ea typeface="Times New Roman" panose="02020603050405020304" pitchFamily="18" charset="0"/>
              </a:rPr>
              <a:t>nộp</a:t>
            </a:r>
            <a:r>
              <a:rPr lang="en-US" sz="1800" spc="-40" dirty="0">
                <a:solidFill>
                  <a:schemeClr val="tx1"/>
                </a:solidFill>
                <a:latin typeface="Arial "/>
                <a:ea typeface="Times New Roman" panose="02020603050405020304" pitchFamily="18" charset="0"/>
              </a:rPr>
              <a:t> </a:t>
            </a:r>
            <a:r>
              <a:rPr lang="en-US" sz="1800" spc="-40" dirty="0" err="1">
                <a:solidFill>
                  <a:schemeClr val="tx1"/>
                </a:solidFill>
                <a:latin typeface="Arial "/>
                <a:ea typeface="Times New Roman" panose="02020603050405020304" pitchFamily="18" charset="0"/>
              </a:rPr>
              <a:t>thuế</a:t>
            </a:r>
            <a:r>
              <a:rPr lang="en-US" sz="1800" spc="-40" dirty="0">
                <a:solidFill>
                  <a:schemeClr val="tx1"/>
                </a:solidFill>
                <a:latin typeface="Arial "/>
                <a:ea typeface="Times New Roman" panose="02020603050405020304" pitchFamily="18" charset="0"/>
              </a:rPr>
              <a:t> </a:t>
            </a:r>
            <a:r>
              <a:rPr lang="en-US" sz="1800" spc="-40" dirty="0" err="1">
                <a:solidFill>
                  <a:schemeClr val="tx1"/>
                </a:solidFill>
                <a:latin typeface="Arial "/>
                <a:ea typeface="Times New Roman" panose="02020603050405020304" pitchFamily="18" charset="0"/>
              </a:rPr>
              <a:t>tích</a:t>
            </a:r>
            <a:r>
              <a:rPr lang="en-US" sz="1800" spc="-40" dirty="0">
                <a:solidFill>
                  <a:schemeClr val="tx1"/>
                </a:solidFill>
                <a:latin typeface="Arial "/>
                <a:ea typeface="Times New Roman" panose="02020603050405020304" pitchFamily="18" charset="0"/>
              </a:rPr>
              <a:t> </a:t>
            </a:r>
            <a:r>
              <a:rPr lang="en-US" sz="1800" spc="-40" dirty="0" err="1">
                <a:solidFill>
                  <a:schemeClr val="tx1"/>
                </a:solidFill>
                <a:latin typeface="Arial "/>
                <a:ea typeface="Times New Roman" panose="02020603050405020304" pitchFamily="18" charset="0"/>
              </a:rPr>
              <a:t>chọn</a:t>
            </a:r>
            <a:r>
              <a:rPr lang="en-US" sz="1800" spc="-40" dirty="0">
                <a:solidFill>
                  <a:schemeClr val="tx1"/>
                </a:solidFill>
                <a:latin typeface="Arial "/>
                <a:ea typeface="Times New Roman" panose="02020603050405020304" pitchFamily="18" charset="0"/>
              </a:rPr>
              <a:t> </a:t>
            </a:r>
            <a:r>
              <a:rPr lang="vi-VN" sz="1800" spc="-40" dirty="0">
                <a:solidFill>
                  <a:schemeClr val="tx1"/>
                </a:solidFill>
                <a:latin typeface="Arial "/>
                <a:ea typeface="Times New Roman" panose="02020603050405020304" pitchFamily="18" charset="0"/>
              </a:rPr>
              <a:t>mục </a:t>
            </a:r>
            <a:r>
              <a:rPr lang="en-US" sz="1800" spc="-40" dirty="0" err="1">
                <a:solidFill>
                  <a:schemeClr val="tx1"/>
                </a:solidFill>
                <a:latin typeface="Arial "/>
                <a:ea typeface="Times New Roman" panose="02020603050405020304" pitchFamily="18" charset="0"/>
              </a:rPr>
              <a:t>thanh</a:t>
            </a:r>
            <a:r>
              <a:rPr lang="en-US" sz="1800" spc="-40" dirty="0">
                <a:solidFill>
                  <a:schemeClr val="tx1"/>
                </a:solidFill>
                <a:latin typeface="Arial "/>
                <a:ea typeface="Times New Roman" panose="02020603050405020304" pitchFamily="18" charset="0"/>
              </a:rPr>
              <a:t> </a:t>
            </a:r>
            <a:r>
              <a:rPr lang="en-US" sz="1800" spc="-40" dirty="0" err="1">
                <a:solidFill>
                  <a:schemeClr val="tx1"/>
                </a:solidFill>
                <a:latin typeface="Arial "/>
                <a:ea typeface="Times New Roman" panose="02020603050405020304" pitchFamily="18" charset="0"/>
              </a:rPr>
              <a:t>toán</a:t>
            </a:r>
            <a:r>
              <a:rPr lang="en-US" sz="1800" spc="-40" dirty="0">
                <a:solidFill>
                  <a:schemeClr val="tx1"/>
                </a:solidFill>
                <a:latin typeface="Arial "/>
                <a:ea typeface="Times New Roman" panose="02020603050405020304" pitchFamily="18" charset="0"/>
              </a:rPr>
              <a:t>.</a:t>
            </a:r>
            <a:endParaRPr lang="en-US" sz="1800" dirty="0">
              <a:solidFill>
                <a:schemeClr val="tx1"/>
              </a:solidFill>
              <a:latin typeface="Arial "/>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695702" y="-252413"/>
            <a:ext cx="2781300" cy="5648325"/>
          </a:xfrm>
          <a:prstGeom prst="rect">
            <a:avLst/>
          </a:prstGeom>
        </p:spPr>
      </p:pic>
    </p:spTree>
    <p:extLst>
      <p:ext uri="{BB962C8B-B14F-4D97-AF65-F5344CB8AC3E}">
        <p14:creationId xmlns:p14="http://schemas.microsoft.com/office/powerpoint/2010/main" val="3323030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
        <p:nvSpPr>
          <p:cNvPr id="3" name="Rectangle 2"/>
          <p:cNvSpPr/>
          <p:nvPr/>
        </p:nvSpPr>
        <p:spPr>
          <a:xfrm>
            <a:off x="304800" y="1885950"/>
            <a:ext cx="2133600" cy="2506327"/>
          </a:xfrm>
          <a:prstGeom prst="rect">
            <a:avLst/>
          </a:prstGeom>
        </p:spPr>
        <p:txBody>
          <a:bodyPr wrap="square">
            <a:spAutoFit/>
          </a:bodyPr>
          <a:lstStyle/>
          <a:p>
            <a:pPr marL="76200" indent="0" algn="ctr">
              <a:lnSpc>
                <a:spcPct val="110000"/>
              </a:lnSpc>
              <a:spcAft>
                <a:spcPts val="600"/>
              </a:spcAft>
              <a:buNone/>
            </a:pPr>
            <a:r>
              <a:rPr lang="en-US" sz="1800" b="1" i="1" spc="-40" dirty="0" err="1">
                <a:solidFill>
                  <a:schemeClr val="tx1"/>
                </a:solidFill>
                <a:latin typeface="Arial "/>
                <a:ea typeface="Times New Roman" panose="02020603050405020304" pitchFamily="18" charset="0"/>
              </a:rPr>
              <a:t>Bước</a:t>
            </a:r>
            <a:r>
              <a:rPr lang="en-US" sz="1800" b="1" i="1" spc="-40" dirty="0">
                <a:solidFill>
                  <a:schemeClr val="tx1"/>
                </a:solidFill>
                <a:latin typeface="Arial "/>
                <a:ea typeface="Times New Roman" panose="02020603050405020304" pitchFamily="18" charset="0"/>
              </a:rPr>
              <a:t> </a:t>
            </a:r>
            <a:r>
              <a:rPr lang="vi-VN" sz="1800" b="1" i="1" spc="-40" dirty="0">
                <a:solidFill>
                  <a:schemeClr val="tx1"/>
                </a:solidFill>
                <a:latin typeface="Arial "/>
                <a:ea typeface="Times New Roman" panose="02020603050405020304" pitchFamily="18" charset="0"/>
              </a:rPr>
              <a:t>5</a:t>
            </a:r>
            <a:r>
              <a:rPr lang="en-US" sz="1800" spc="-40" dirty="0">
                <a:solidFill>
                  <a:schemeClr val="tx1"/>
                </a:solidFill>
                <a:latin typeface="Arial "/>
                <a:ea typeface="Times New Roman" panose="02020603050405020304" pitchFamily="18" charset="0"/>
              </a:rPr>
              <a:t>: </a:t>
            </a:r>
            <a:r>
              <a:rPr lang="en-US" sz="1800" spc="-40" dirty="0" err="1">
                <a:solidFill>
                  <a:schemeClr val="tx1"/>
                </a:solidFill>
                <a:latin typeface="Arial "/>
                <a:ea typeface="Times New Roman" panose="02020603050405020304" pitchFamily="18" charset="0"/>
              </a:rPr>
              <a:t>Người</a:t>
            </a:r>
            <a:r>
              <a:rPr lang="en-US" sz="1800" spc="-40" dirty="0">
                <a:solidFill>
                  <a:schemeClr val="tx1"/>
                </a:solidFill>
                <a:latin typeface="Arial "/>
                <a:ea typeface="Times New Roman" panose="02020603050405020304" pitchFamily="18" charset="0"/>
              </a:rPr>
              <a:t> </a:t>
            </a:r>
            <a:r>
              <a:rPr lang="en-US" sz="1800" spc="-40" dirty="0" err="1">
                <a:solidFill>
                  <a:schemeClr val="tx1"/>
                </a:solidFill>
                <a:latin typeface="Arial "/>
                <a:ea typeface="Times New Roman" panose="02020603050405020304" pitchFamily="18" charset="0"/>
              </a:rPr>
              <a:t>nộp</a:t>
            </a:r>
            <a:r>
              <a:rPr lang="en-US" sz="1800" spc="-40" dirty="0">
                <a:solidFill>
                  <a:schemeClr val="tx1"/>
                </a:solidFill>
                <a:latin typeface="Arial "/>
                <a:ea typeface="Times New Roman" panose="02020603050405020304" pitchFamily="18" charset="0"/>
              </a:rPr>
              <a:t> </a:t>
            </a:r>
            <a:r>
              <a:rPr lang="en-US" sz="1800" spc="-40" dirty="0" err="1">
                <a:solidFill>
                  <a:schemeClr val="tx1"/>
                </a:solidFill>
                <a:latin typeface="Arial "/>
                <a:ea typeface="Times New Roman" panose="02020603050405020304" pitchFamily="18" charset="0"/>
              </a:rPr>
              <a:t>thuế</a:t>
            </a:r>
            <a:r>
              <a:rPr lang="en-US" sz="1800" spc="-40" dirty="0">
                <a:solidFill>
                  <a:schemeClr val="tx1"/>
                </a:solidFill>
                <a:latin typeface="Arial "/>
                <a:ea typeface="Times New Roman" panose="02020603050405020304" pitchFamily="18" charset="0"/>
              </a:rPr>
              <a:t> </a:t>
            </a:r>
            <a:r>
              <a:rPr lang="vi-VN" sz="1800" spc="-40" dirty="0">
                <a:solidFill>
                  <a:schemeClr val="tx1"/>
                </a:solidFill>
                <a:latin typeface="Arial "/>
                <a:ea typeface="Times New Roman" panose="02020603050405020304" pitchFamily="18" charset="0"/>
              </a:rPr>
              <a:t>nhập mã OTP được gửi về điện thoại, hệ thống báo thông báo việc thanh toán đã thành công.</a:t>
            </a:r>
            <a:endParaRPr lang="en-US" sz="1800" dirty="0">
              <a:solidFill>
                <a:schemeClr val="tx1"/>
              </a:solidFill>
              <a:latin typeface="Arial "/>
              <a:ea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3352800" y="-247650"/>
            <a:ext cx="2762250" cy="5676900"/>
          </a:xfrm>
          <a:prstGeom prst="rect">
            <a:avLst/>
          </a:prstGeom>
        </p:spPr>
      </p:pic>
    </p:spTree>
    <p:extLst>
      <p:ext uri="{BB962C8B-B14F-4D97-AF65-F5344CB8AC3E}">
        <p14:creationId xmlns:p14="http://schemas.microsoft.com/office/powerpoint/2010/main" val="1441129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
        <p:nvSpPr>
          <p:cNvPr id="3" name="TextBox 2"/>
          <p:cNvSpPr txBox="1"/>
          <p:nvPr/>
        </p:nvSpPr>
        <p:spPr>
          <a:xfrm>
            <a:off x="2209800" y="2190750"/>
            <a:ext cx="4851008" cy="369332"/>
          </a:xfrm>
          <a:prstGeom prst="rect">
            <a:avLst/>
          </a:prstGeom>
          <a:noFill/>
        </p:spPr>
        <p:txBody>
          <a:bodyPr wrap="none" rtlCol="0">
            <a:spAutoFit/>
          </a:bodyPr>
          <a:lstStyle/>
          <a:p>
            <a:r>
              <a:rPr lang="en-US" sz="1800">
                <a:solidFill>
                  <a:schemeClr val="tx1"/>
                </a:solidFill>
              </a:rPr>
              <a:t>CÁC VƯỚNG MẮC VÀ PHƯƠNG ÁN XỬ LÝ</a:t>
            </a:r>
          </a:p>
        </p:txBody>
      </p:sp>
    </p:spTree>
    <p:extLst>
      <p:ext uri="{BB962C8B-B14F-4D97-AF65-F5344CB8AC3E}">
        <p14:creationId xmlns:p14="http://schemas.microsoft.com/office/powerpoint/2010/main" val="22363039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sp>
        <p:nvSpPr>
          <p:cNvPr id="3" name="TextBox 2">
            <a:extLst>
              <a:ext uri="{FF2B5EF4-FFF2-40B4-BE49-F238E27FC236}">
                <a16:creationId xmlns:a16="http://schemas.microsoft.com/office/drawing/2014/main" xmlns="" id="{B0516B01-E82C-4F87-99E8-9E7F3DD2440C}"/>
              </a:ext>
            </a:extLst>
          </p:cNvPr>
          <p:cNvSpPr txBox="1"/>
          <p:nvPr/>
        </p:nvSpPr>
        <p:spPr>
          <a:xfrm>
            <a:off x="762000" y="-933450"/>
            <a:ext cx="7799763" cy="5413533"/>
          </a:xfrm>
          <a:prstGeom prst="rect">
            <a:avLst/>
          </a:prstGeom>
          <a:noFill/>
        </p:spPr>
        <p:txBody>
          <a:bodyPr wrap="square">
            <a:spAutoFit/>
          </a:bodyPr>
          <a:lstStyle/>
          <a:p>
            <a:pPr indent="457200" algn="ctr">
              <a:lnSpc>
                <a:spcPts val="1500"/>
              </a:lnSpc>
              <a:spcAft>
                <a:spcPts val="1000"/>
              </a:spcAft>
            </a:pPr>
            <a:endParaRPr lang="vi-VN" sz="1600" b="1" dirty="0">
              <a:solidFill>
                <a:schemeClr val="tx1"/>
              </a:solidFill>
              <a:effectLst/>
              <a:latin typeface="+mn-lt"/>
              <a:ea typeface="Times New Roman" panose="02020603050405020304" pitchFamily="18" charset="0"/>
              <a:cs typeface="Times New Roman" panose="02020603050405020304" pitchFamily="18" charset="0"/>
            </a:endParaRPr>
          </a:p>
          <a:p>
            <a:pPr indent="457200" algn="ctr">
              <a:lnSpc>
                <a:spcPts val="1500"/>
              </a:lnSpc>
              <a:spcAft>
                <a:spcPts val="1000"/>
              </a:spcAft>
            </a:pPr>
            <a:endParaRPr lang="vi-VN" sz="1600" b="1" dirty="0">
              <a:solidFill>
                <a:schemeClr val="tx1"/>
              </a:solidFill>
              <a:latin typeface="+mn-lt"/>
              <a:ea typeface="Times New Roman" panose="02020603050405020304" pitchFamily="18" charset="0"/>
              <a:cs typeface="Times New Roman" panose="02020603050405020304" pitchFamily="18" charset="0"/>
            </a:endParaRPr>
          </a:p>
          <a:p>
            <a:pPr indent="457200" algn="ctr">
              <a:lnSpc>
                <a:spcPts val="1500"/>
              </a:lnSpc>
              <a:spcAft>
                <a:spcPts val="1000"/>
              </a:spcAft>
            </a:pPr>
            <a:endParaRPr lang="vi-VN" sz="1600" b="1" dirty="0">
              <a:solidFill>
                <a:schemeClr val="tx1"/>
              </a:solidFill>
              <a:effectLst/>
              <a:latin typeface="+mn-lt"/>
              <a:ea typeface="Times New Roman" panose="02020603050405020304" pitchFamily="18" charset="0"/>
              <a:cs typeface="Times New Roman" panose="02020603050405020304" pitchFamily="18" charset="0"/>
            </a:endParaRPr>
          </a:p>
          <a:p>
            <a:pPr indent="457200" algn="ctr">
              <a:lnSpc>
                <a:spcPts val="1500"/>
              </a:lnSpc>
              <a:spcAft>
                <a:spcPts val="1000"/>
              </a:spcAft>
            </a:pPr>
            <a:endParaRPr lang="vi-VN" sz="1600" b="1" dirty="0">
              <a:solidFill>
                <a:schemeClr val="tx1"/>
              </a:solidFill>
              <a:latin typeface="+mn-lt"/>
              <a:ea typeface="Times New Roman" panose="02020603050405020304" pitchFamily="18" charset="0"/>
              <a:cs typeface="Times New Roman" panose="02020603050405020304" pitchFamily="18" charset="0"/>
            </a:endParaRPr>
          </a:p>
          <a:p>
            <a:pPr indent="457200" algn="ctr">
              <a:lnSpc>
                <a:spcPct val="120000"/>
              </a:lnSpc>
              <a:spcAft>
                <a:spcPts val="1000"/>
              </a:spcAft>
            </a:pPr>
            <a:r>
              <a:rPr lang="nl-NL" sz="1600" b="1" dirty="0">
                <a:solidFill>
                  <a:schemeClr val="tx1"/>
                </a:solidFill>
                <a:effectLst/>
                <a:latin typeface="+mn-lt"/>
                <a:ea typeface="Times New Roman" panose="02020603050405020304" pitchFamily="18" charset="0"/>
                <a:cs typeface="Times New Roman" panose="02020603050405020304" pitchFamily="18" charset="0"/>
              </a:rPr>
              <a:t>CÁC VƯỚNG MẮC THƯỜNG GẶP KHI SỬ DỤNG ỨNG DỤNG ETAXMOBILE</a:t>
            </a:r>
            <a:endParaRPr lang="en-US" sz="1600" dirty="0">
              <a:solidFill>
                <a:schemeClr val="tx1"/>
              </a:solidFill>
              <a:effectLst/>
              <a:latin typeface="+mn-lt"/>
              <a:ea typeface="Calibri" panose="020F0502020204030204" pitchFamily="34" charset="0"/>
              <a:cs typeface="Times New Roman" panose="02020603050405020304" pitchFamily="18" charset="0"/>
            </a:endParaRPr>
          </a:p>
          <a:p>
            <a:pPr indent="457200" algn="just">
              <a:lnSpc>
                <a:spcPct val="120000"/>
              </a:lnSpc>
              <a:spcAft>
                <a:spcPts val="1000"/>
              </a:spcAft>
            </a:pPr>
            <a:r>
              <a:rPr lang="nl-NL" sz="1600" b="1" i="1" u="sng" dirty="0">
                <a:solidFill>
                  <a:schemeClr val="tx1"/>
                </a:solidFill>
                <a:effectLst/>
                <a:latin typeface="+mn-lt"/>
                <a:ea typeface="Times New Roman" panose="02020603050405020304" pitchFamily="18" charset="0"/>
                <a:cs typeface="Times New Roman" panose="02020603050405020304" pitchFamily="18" charset="0"/>
              </a:rPr>
              <a:t>Vướng mắc 1</a:t>
            </a:r>
            <a:r>
              <a:rPr lang="nl-NL" sz="1600" dirty="0">
                <a:solidFill>
                  <a:schemeClr val="tx1"/>
                </a:solidFill>
                <a:effectLst/>
                <a:latin typeface="+mn-lt"/>
                <a:ea typeface="Times New Roman" panose="02020603050405020304" pitchFamily="18" charset="0"/>
                <a:cs typeface="Times New Roman" panose="02020603050405020304" pitchFamily="18" charset="0"/>
              </a:rPr>
              <a:t>. Người nộp thuế không liên kết được Ngân hàng trên ứng dụng eTax Mobile để nộp thuế, do thông tin về giấy tờ tùy thân trên hệ thống quản lý thuế và trên hệ thống ngân hàng khác nhau?</a:t>
            </a:r>
            <a:endParaRPr lang="vi-VN" sz="1600" dirty="0">
              <a:solidFill>
                <a:schemeClr val="tx1"/>
              </a:solidFill>
              <a:effectLst/>
              <a:latin typeface="+mn-lt"/>
              <a:ea typeface="Times New Roman" panose="02020603050405020304" pitchFamily="18" charset="0"/>
              <a:cs typeface="Times New Roman" panose="02020603050405020304" pitchFamily="18" charset="0"/>
            </a:endParaRPr>
          </a:p>
          <a:p>
            <a:pPr indent="457200" algn="just">
              <a:lnSpc>
                <a:spcPct val="120000"/>
              </a:lnSpc>
              <a:spcAft>
                <a:spcPts val="1000"/>
              </a:spcAft>
            </a:pPr>
            <a:r>
              <a:rPr lang="nl-NL" sz="1600" b="1" i="1" dirty="0">
                <a:solidFill>
                  <a:schemeClr val="tx1"/>
                </a:solidFill>
                <a:effectLst/>
                <a:latin typeface="+mn-lt"/>
                <a:ea typeface="Times New Roman" panose="02020603050405020304" pitchFamily="18" charset="0"/>
                <a:cs typeface="Times New Roman" panose="02020603050405020304" pitchFamily="18" charset="0"/>
              </a:rPr>
              <a:t>Trả lời</a:t>
            </a:r>
            <a:r>
              <a:rPr lang="nl-NL" sz="1600" dirty="0">
                <a:solidFill>
                  <a:schemeClr val="tx1"/>
                </a:solidFill>
                <a:effectLst/>
                <a:latin typeface="+mn-lt"/>
                <a:ea typeface="Times New Roman" panose="02020603050405020304" pitchFamily="18" charset="0"/>
                <a:cs typeface="Times New Roman" panose="02020603050405020304" pitchFamily="18" charset="0"/>
              </a:rPr>
              <a:t>: Khi Người nộp thuế thực hiện đăng ký nộp thuế điện tử qua eTax Mobile nếu thông tin về giấy tờ tùy thân của Người nộp thuế trên hệ thống quản lý thuế khác với thông tin Người nộp thuế đã đăng ký tài khoản ngân hàng thì Người nộp thuế không liên kết được với tài khoản ngân hàng.</a:t>
            </a:r>
            <a:endParaRPr lang="vi-VN" sz="1600" dirty="0">
              <a:solidFill>
                <a:schemeClr val="tx1"/>
              </a:solidFill>
              <a:effectLst/>
              <a:latin typeface="+mn-lt"/>
              <a:ea typeface="Times New Roman" panose="02020603050405020304" pitchFamily="18" charset="0"/>
              <a:cs typeface="Times New Roman" panose="02020603050405020304" pitchFamily="18" charset="0"/>
            </a:endParaRPr>
          </a:p>
          <a:p>
            <a:pPr indent="457200" algn="just">
              <a:lnSpc>
                <a:spcPct val="120000"/>
              </a:lnSpc>
              <a:spcAft>
                <a:spcPts val="1000"/>
              </a:spcAft>
            </a:pPr>
            <a:r>
              <a:rPr lang="nl-NL" sz="1600" b="1" i="1" dirty="0">
                <a:solidFill>
                  <a:schemeClr val="tx1"/>
                </a:solidFill>
                <a:latin typeface="+mn-lt"/>
                <a:ea typeface="Times New Roman" panose="02020603050405020304" pitchFamily="18" charset="0"/>
                <a:cs typeface="Times New Roman" panose="02020603050405020304" pitchFamily="18" charset="0"/>
              </a:rPr>
              <a:t>Hướng xử lý</a:t>
            </a:r>
            <a:r>
              <a:rPr lang="nl-NL" sz="1600" dirty="0">
                <a:solidFill>
                  <a:schemeClr val="tx1"/>
                </a:solidFill>
                <a:latin typeface="+mn-lt"/>
                <a:ea typeface="Times New Roman" panose="02020603050405020304" pitchFamily="18" charset="0"/>
                <a:cs typeface="Times New Roman" panose="02020603050405020304" pitchFamily="18" charset="0"/>
              </a:rPr>
              <a:t>: Người nộp thuế phải cập nhật thông tin CCCD tại hệ thống quản lý thuế của cơ quan thuế và thông tin trên đăng ký tại ngân hàng nơi Người nộp thuế mở tài khoản sau đó mới thực hiện liên kết tài khoản để nộp thuế.</a:t>
            </a:r>
            <a:endParaRPr lang="en-US" sz="1600" dirty="0">
              <a:solidFill>
                <a:schemeClr val="tx1"/>
              </a:solidFill>
              <a:latin typeface="+mn-lt"/>
              <a:ea typeface="Calibri" panose="020F0502020204030204" pitchFamily="34" charset="0"/>
              <a:cs typeface="Times New Roman" panose="02020603050405020304" pitchFamily="18" charset="0"/>
            </a:endParaRPr>
          </a:p>
          <a:p>
            <a:pPr indent="457200" algn="just">
              <a:lnSpc>
                <a:spcPct val="120000"/>
              </a:lnSpc>
              <a:spcAft>
                <a:spcPts val="1000"/>
              </a:spcAft>
            </a:pPr>
            <a:endParaRPr lang="en-US" sz="1600" dirty="0">
              <a:solidFill>
                <a:schemeClr val="tx1"/>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5630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sp>
        <p:nvSpPr>
          <p:cNvPr id="3" name="TextBox 2">
            <a:extLst>
              <a:ext uri="{FF2B5EF4-FFF2-40B4-BE49-F238E27FC236}">
                <a16:creationId xmlns:a16="http://schemas.microsoft.com/office/drawing/2014/main" xmlns="" id="{7732DFF3-1BD7-412F-A8FD-2E6A5F05257F}"/>
              </a:ext>
            </a:extLst>
          </p:cNvPr>
          <p:cNvSpPr txBox="1"/>
          <p:nvPr/>
        </p:nvSpPr>
        <p:spPr>
          <a:xfrm>
            <a:off x="1066800" y="1200150"/>
            <a:ext cx="7162800" cy="3008003"/>
          </a:xfrm>
          <a:prstGeom prst="rect">
            <a:avLst/>
          </a:prstGeom>
          <a:noFill/>
        </p:spPr>
        <p:txBody>
          <a:bodyPr wrap="square">
            <a:spAutoFit/>
          </a:bodyPr>
          <a:lstStyle/>
          <a:p>
            <a:pPr indent="457200" algn="just">
              <a:lnSpc>
                <a:spcPct val="120000"/>
              </a:lnSpc>
              <a:spcAft>
                <a:spcPts val="1000"/>
              </a:spcAft>
            </a:pPr>
            <a:r>
              <a:rPr lang="nl-NL" sz="1800" b="1" i="1" u="sng" dirty="0">
                <a:solidFill>
                  <a:schemeClr val="tx1"/>
                </a:solidFill>
                <a:effectLst/>
                <a:latin typeface="Arial "/>
                <a:ea typeface="Times New Roman" panose="02020603050405020304" pitchFamily="18" charset="0"/>
                <a:cs typeface="Times New Roman" panose="02020603050405020304" pitchFamily="18" charset="0"/>
              </a:rPr>
              <a:t>Vướng mắc 2</a:t>
            </a:r>
            <a:r>
              <a:rPr lang="nl-NL" sz="1800" i="1" dirty="0">
                <a:solidFill>
                  <a:schemeClr val="tx1"/>
                </a:solidFill>
                <a:effectLst/>
                <a:latin typeface="Arial "/>
                <a:ea typeface="Times New Roman" panose="02020603050405020304" pitchFamily="18" charset="0"/>
                <a:cs typeface="Times New Roman" panose="02020603050405020304" pitchFamily="18" charset="0"/>
              </a:rPr>
              <a:t>. </a:t>
            </a:r>
            <a:r>
              <a:rPr lang="nl-NL" sz="1800" dirty="0">
                <a:solidFill>
                  <a:schemeClr val="tx1"/>
                </a:solidFill>
                <a:effectLst/>
                <a:latin typeface="Arial "/>
                <a:ea typeface="Times New Roman" panose="02020603050405020304" pitchFamily="18" charset="0"/>
                <a:cs typeface="Times New Roman" panose="02020603050405020304" pitchFamily="18" charset="0"/>
              </a:rPr>
              <a:t>Ngay sau khi Người nộp thuế nộp thuế qua ứng dụng</a:t>
            </a:r>
            <a:r>
              <a:rPr lang="nl-NL" sz="1800" i="1" dirty="0">
                <a:solidFill>
                  <a:schemeClr val="tx1"/>
                </a:solidFill>
                <a:effectLst/>
                <a:latin typeface="Arial "/>
                <a:ea typeface="Times New Roman" panose="02020603050405020304" pitchFamily="18" charset="0"/>
                <a:cs typeface="Times New Roman" panose="02020603050405020304" pitchFamily="18" charset="0"/>
              </a:rPr>
              <a:t> </a:t>
            </a:r>
            <a:r>
              <a:rPr lang="nl-NL" sz="1800" dirty="0">
                <a:solidFill>
                  <a:schemeClr val="tx1"/>
                </a:solidFill>
                <a:effectLst/>
                <a:latin typeface="Arial "/>
                <a:ea typeface="Times New Roman" panose="02020603050405020304" pitchFamily="18" charset="0"/>
                <a:cs typeface="Times New Roman" panose="02020603050405020304" pitchFamily="18" charset="0"/>
              </a:rPr>
              <a:t>eTax Mobile thì tại chức năng nộp thuế chưa xóa thông tin khoản nộp?</a:t>
            </a:r>
            <a:endParaRPr lang="en-US" sz="1800" dirty="0">
              <a:solidFill>
                <a:schemeClr val="tx1"/>
              </a:solidFill>
              <a:effectLst/>
              <a:latin typeface="Arial "/>
              <a:ea typeface="Calibri" panose="020F0502020204030204" pitchFamily="34" charset="0"/>
              <a:cs typeface="Times New Roman" panose="02020603050405020304" pitchFamily="18" charset="0"/>
            </a:endParaRPr>
          </a:p>
          <a:p>
            <a:pPr indent="457200" algn="just">
              <a:lnSpc>
                <a:spcPct val="120000"/>
              </a:lnSpc>
              <a:spcAft>
                <a:spcPts val="1000"/>
              </a:spcAft>
            </a:pPr>
            <a:r>
              <a:rPr lang="nl-NL" sz="1800" b="1" i="1" dirty="0">
                <a:solidFill>
                  <a:schemeClr val="tx1"/>
                </a:solidFill>
                <a:effectLst/>
                <a:latin typeface="Arial "/>
                <a:ea typeface="Times New Roman" panose="02020603050405020304" pitchFamily="18" charset="0"/>
                <a:cs typeface="Times New Roman" panose="02020603050405020304" pitchFamily="18" charset="0"/>
              </a:rPr>
              <a:t>Trả lời</a:t>
            </a:r>
            <a:endParaRPr lang="en-US" sz="1800" dirty="0">
              <a:solidFill>
                <a:schemeClr val="tx1"/>
              </a:solidFill>
              <a:effectLst/>
              <a:latin typeface="Arial "/>
              <a:ea typeface="Calibri" panose="020F0502020204030204" pitchFamily="34" charset="0"/>
              <a:cs typeface="Times New Roman" panose="02020603050405020304" pitchFamily="18" charset="0"/>
            </a:endParaRPr>
          </a:p>
          <a:p>
            <a:pPr indent="457200" algn="just">
              <a:lnSpc>
                <a:spcPct val="120000"/>
              </a:lnSpc>
              <a:spcAft>
                <a:spcPts val="1000"/>
              </a:spcAft>
            </a:pPr>
            <a:r>
              <a:rPr lang="nl-NL" sz="1800" dirty="0">
                <a:solidFill>
                  <a:schemeClr val="tx1"/>
                </a:solidFill>
                <a:effectLst/>
                <a:latin typeface="Arial "/>
                <a:ea typeface="Times New Roman" panose="02020603050405020304" pitchFamily="18" charset="0"/>
                <a:cs typeface="Times New Roman" panose="02020603050405020304" pitchFamily="18" charset="0"/>
              </a:rPr>
              <a:t>Khi Người nộp thuế nộp tiền qua eTax Mobile thành công ứng dụng chưa tự động </a:t>
            </a:r>
            <a:r>
              <a:rPr lang="vi-VN" sz="1800" dirty="0">
                <a:solidFill>
                  <a:schemeClr val="tx1"/>
                </a:solidFill>
                <a:effectLst/>
                <a:latin typeface="Arial "/>
                <a:ea typeface="Times New Roman" panose="02020603050405020304" pitchFamily="18" charset="0"/>
                <a:cs typeface="Times New Roman" panose="02020603050405020304" pitchFamily="18" charset="0"/>
              </a:rPr>
              <a:t>xóa</a:t>
            </a:r>
            <a:r>
              <a:rPr lang="nl-NL" sz="1800" dirty="0">
                <a:solidFill>
                  <a:schemeClr val="tx1"/>
                </a:solidFill>
                <a:effectLst/>
                <a:latin typeface="Arial "/>
                <a:ea typeface="Times New Roman" panose="02020603050405020304" pitchFamily="18" charset="0"/>
                <a:cs typeface="Times New Roman" panose="02020603050405020304" pitchFamily="18" charset="0"/>
              </a:rPr>
              <a:t> số phải nộp ngay trên ứng dụng, khi hệ thống quản lý thuế ghi nhận số tiền người nộp thuế đã nộp thì hệ thống sẽ không còn hiển thị khoản phải nộp trên ứng dụng.</a:t>
            </a:r>
            <a:endParaRPr lang="en-US" sz="1800" dirty="0">
              <a:solidFill>
                <a:schemeClr val="tx1"/>
              </a:solidFill>
              <a:effectLst/>
              <a:latin typeface="Arial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333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
        <p:nvSpPr>
          <p:cNvPr id="3" name="TextBox 2">
            <a:extLst>
              <a:ext uri="{FF2B5EF4-FFF2-40B4-BE49-F238E27FC236}">
                <a16:creationId xmlns:a16="http://schemas.microsoft.com/office/drawing/2014/main" xmlns="" id="{F85EF9A2-1981-4DA1-96EA-CB8469788617}"/>
              </a:ext>
            </a:extLst>
          </p:cNvPr>
          <p:cNvSpPr txBox="1"/>
          <p:nvPr/>
        </p:nvSpPr>
        <p:spPr>
          <a:xfrm>
            <a:off x="838200" y="1590106"/>
            <a:ext cx="7467600" cy="2214965"/>
          </a:xfrm>
          <a:prstGeom prst="rect">
            <a:avLst/>
          </a:prstGeom>
          <a:noFill/>
        </p:spPr>
        <p:txBody>
          <a:bodyPr wrap="square">
            <a:spAutoFit/>
          </a:bodyPr>
          <a:lstStyle/>
          <a:p>
            <a:pPr indent="457200" algn="just">
              <a:lnSpc>
                <a:spcPct val="120000"/>
              </a:lnSpc>
              <a:spcAft>
                <a:spcPts val="1000"/>
              </a:spcAft>
            </a:pPr>
            <a:r>
              <a:rPr lang="nl-NL" sz="1800" b="1" i="1" u="sng" dirty="0">
                <a:solidFill>
                  <a:schemeClr val="tx1"/>
                </a:solidFill>
                <a:effectLst/>
                <a:latin typeface="Arial "/>
                <a:ea typeface="Times New Roman" panose="02020603050405020304" pitchFamily="18" charset="0"/>
                <a:cs typeface="Times New Roman" panose="02020603050405020304" pitchFamily="18" charset="0"/>
              </a:rPr>
              <a:t>Vướng mắc 3</a:t>
            </a:r>
            <a:r>
              <a:rPr lang="nl-NL" sz="1800" i="1" dirty="0">
                <a:solidFill>
                  <a:schemeClr val="tx1"/>
                </a:solidFill>
                <a:effectLst/>
                <a:latin typeface="Arial "/>
                <a:ea typeface="Times New Roman" panose="02020603050405020304" pitchFamily="18" charset="0"/>
                <a:cs typeface="Times New Roman" panose="02020603050405020304" pitchFamily="18" charset="0"/>
              </a:rPr>
              <a:t>. </a:t>
            </a:r>
            <a:r>
              <a:rPr lang="nl-NL" sz="1800" dirty="0">
                <a:solidFill>
                  <a:schemeClr val="tx1"/>
                </a:solidFill>
                <a:effectLst/>
                <a:latin typeface="Arial "/>
                <a:ea typeface="Times New Roman" panose="02020603050405020304" pitchFamily="18" charset="0"/>
                <a:cs typeface="Times New Roman" panose="02020603050405020304" pitchFamily="18" charset="0"/>
              </a:rPr>
              <a:t>Trường hợp người nộp thuế đã được cấp tài khoản giao dịch thuế điện tử nhưng quên mật khẩu?</a:t>
            </a:r>
            <a:endParaRPr lang="en-US" sz="1800" dirty="0">
              <a:solidFill>
                <a:schemeClr val="tx1"/>
              </a:solidFill>
              <a:effectLst/>
              <a:latin typeface="Arial "/>
              <a:ea typeface="Calibri" panose="020F0502020204030204" pitchFamily="34" charset="0"/>
              <a:cs typeface="Times New Roman" panose="02020603050405020304" pitchFamily="18" charset="0"/>
            </a:endParaRPr>
          </a:p>
          <a:p>
            <a:pPr indent="457200" algn="just">
              <a:lnSpc>
                <a:spcPct val="120000"/>
              </a:lnSpc>
              <a:spcAft>
                <a:spcPts val="1000"/>
              </a:spcAft>
            </a:pPr>
            <a:r>
              <a:rPr lang="nl-NL" sz="1800" b="1" i="1" spc="-20" dirty="0">
                <a:solidFill>
                  <a:schemeClr val="tx1"/>
                </a:solidFill>
                <a:effectLst/>
                <a:latin typeface="Arial "/>
                <a:ea typeface="Times New Roman" panose="02020603050405020304" pitchFamily="18" charset="0"/>
                <a:cs typeface="Times New Roman" panose="02020603050405020304" pitchFamily="18" charset="0"/>
              </a:rPr>
              <a:t>Hướng xử lý</a:t>
            </a:r>
            <a:r>
              <a:rPr lang="nl-NL" sz="1800" spc="-20" dirty="0">
                <a:solidFill>
                  <a:schemeClr val="tx1"/>
                </a:solidFill>
                <a:effectLst/>
                <a:latin typeface="Arial "/>
                <a:ea typeface="Times New Roman" panose="02020603050405020304" pitchFamily="18" charset="0"/>
                <a:cs typeface="Times New Roman" panose="02020603050405020304" pitchFamily="18" charset="0"/>
              </a:rPr>
              <a:t>: </a:t>
            </a:r>
            <a:r>
              <a:rPr lang="nl-NL" sz="1800" dirty="0">
                <a:solidFill>
                  <a:schemeClr val="tx1"/>
                </a:solidFill>
                <a:effectLst/>
                <a:latin typeface="Arial "/>
                <a:ea typeface="Times New Roman" panose="02020603050405020304" pitchFamily="18" charset="0"/>
                <a:cs typeface="Times New Roman" panose="02020603050405020304" pitchFamily="18" charset="0"/>
              </a:rPr>
              <a:t>người nộp thuế</a:t>
            </a:r>
            <a:r>
              <a:rPr lang="nl-NL" sz="1800" spc="-20" dirty="0">
                <a:solidFill>
                  <a:schemeClr val="tx1"/>
                </a:solidFill>
                <a:effectLst/>
                <a:latin typeface="Arial "/>
                <a:ea typeface="Times New Roman" panose="02020603050405020304" pitchFamily="18" charset="0"/>
                <a:cs typeface="Times New Roman" panose="02020603050405020304" pitchFamily="18" charset="0"/>
              </a:rPr>
              <a:t> lựa chọn trường “Quên mật khẩu” để có thể gửi thông tin đến hệ thống và cấp lại mật khẩu mới hoặc người nộp thuế mang theo Căn cước công dân/ Giấy tờ tùy thân đến trực tiếp Cơ quan Thuế gần nhất để được cấp lại mật khẩu mới.</a:t>
            </a:r>
            <a:endParaRPr lang="en-US" sz="1800" dirty="0">
              <a:solidFill>
                <a:schemeClr val="tx1"/>
              </a:solidFill>
              <a:effectLst/>
              <a:latin typeface="Arial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91053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
        <p:nvSpPr>
          <p:cNvPr id="4" name="TextBox 3">
            <a:extLst>
              <a:ext uri="{FF2B5EF4-FFF2-40B4-BE49-F238E27FC236}">
                <a16:creationId xmlns:a16="http://schemas.microsoft.com/office/drawing/2014/main" xmlns="" id="{E37D09ED-72AC-442F-AE34-16AEA2168E1F}"/>
              </a:ext>
            </a:extLst>
          </p:cNvPr>
          <p:cNvSpPr txBox="1"/>
          <p:nvPr/>
        </p:nvSpPr>
        <p:spPr>
          <a:xfrm>
            <a:off x="381000" y="1123950"/>
            <a:ext cx="8077200" cy="2663806"/>
          </a:xfrm>
          <a:prstGeom prst="rect">
            <a:avLst/>
          </a:prstGeom>
          <a:noFill/>
        </p:spPr>
        <p:txBody>
          <a:bodyPr wrap="square">
            <a:spAutoFit/>
          </a:bodyPr>
          <a:lstStyle/>
          <a:p>
            <a:pPr indent="457200" algn="just">
              <a:lnSpc>
                <a:spcPct val="150000"/>
              </a:lnSpc>
              <a:spcAft>
                <a:spcPts val="1000"/>
              </a:spcAft>
            </a:pPr>
            <a:r>
              <a:rPr lang="nl-NL" sz="1800" b="1" i="1" u="sng" dirty="0">
                <a:solidFill>
                  <a:schemeClr val="tx1"/>
                </a:solidFill>
                <a:effectLst/>
                <a:latin typeface="Arial "/>
                <a:ea typeface="Times New Roman" panose="02020603050405020304" pitchFamily="18" charset="0"/>
                <a:cs typeface="Times New Roman" panose="02020603050405020304" pitchFamily="18" charset="0"/>
              </a:rPr>
              <a:t>Vướng mắc 4</a:t>
            </a:r>
            <a:r>
              <a:rPr lang="nl-NL" sz="1800" i="1" dirty="0">
                <a:solidFill>
                  <a:schemeClr val="tx1"/>
                </a:solidFill>
                <a:effectLst/>
                <a:latin typeface="Arial "/>
                <a:ea typeface="Times New Roman" panose="02020603050405020304" pitchFamily="18" charset="0"/>
                <a:cs typeface="Times New Roman" panose="02020603050405020304" pitchFamily="18" charset="0"/>
              </a:rPr>
              <a:t>: </a:t>
            </a:r>
            <a:r>
              <a:rPr lang="nl-NL" sz="1800" dirty="0">
                <a:solidFill>
                  <a:schemeClr val="tx1"/>
                </a:solidFill>
                <a:effectLst/>
                <a:latin typeface="Arial "/>
                <a:ea typeface="Times New Roman" panose="02020603050405020304" pitchFamily="18" charset="0"/>
                <a:cs typeface="Times New Roman" panose="02020603050405020304" pitchFamily="18" charset="0"/>
              </a:rPr>
              <a:t>Trường hợp người nộp thuế đã được cấp tài khoản giao dịch thuế điện tử nhưng số điện thoại đăng ký đã không còn sử dụng hoặc không nhớ số điện thoại, địa chỉ email đã đăng ký?</a:t>
            </a:r>
            <a:endParaRPr lang="en-US" sz="1800" dirty="0">
              <a:solidFill>
                <a:schemeClr val="tx1"/>
              </a:solidFill>
              <a:effectLst/>
              <a:latin typeface="Arial "/>
              <a:ea typeface="Calibri" panose="020F0502020204030204" pitchFamily="34" charset="0"/>
              <a:cs typeface="Times New Roman" panose="02020603050405020304" pitchFamily="18" charset="0"/>
            </a:endParaRPr>
          </a:p>
          <a:p>
            <a:pPr indent="457200" algn="just">
              <a:lnSpc>
                <a:spcPct val="150000"/>
              </a:lnSpc>
              <a:spcAft>
                <a:spcPts val="1000"/>
              </a:spcAft>
            </a:pPr>
            <a:r>
              <a:rPr lang="nl-NL" sz="1800" b="1" i="1" dirty="0">
                <a:solidFill>
                  <a:schemeClr val="tx1"/>
                </a:solidFill>
                <a:effectLst/>
                <a:latin typeface="Arial "/>
                <a:ea typeface="Times New Roman" panose="02020603050405020304" pitchFamily="18" charset="0"/>
                <a:cs typeface="Times New Roman" panose="02020603050405020304" pitchFamily="18" charset="0"/>
              </a:rPr>
              <a:t>Hướng xử lý</a:t>
            </a:r>
            <a:r>
              <a:rPr lang="nl-NL" sz="1800" dirty="0">
                <a:solidFill>
                  <a:schemeClr val="tx1"/>
                </a:solidFill>
                <a:effectLst/>
                <a:latin typeface="Arial "/>
                <a:ea typeface="Times New Roman" panose="02020603050405020304" pitchFamily="18" charset="0"/>
                <a:cs typeface="Times New Roman" panose="02020603050405020304" pitchFamily="18" charset="0"/>
              </a:rPr>
              <a:t>: Người nộp thuế mang theo Căn cước công dân/ Giấy tờ tùy thân đến Cơ quan Thuế nơi gần nhất để được hỗ trợ thay đổi thông tin đăng ký tài khoản giao dịch thuế điện tử.</a:t>
            </a:r>
            <a:endParaRPr lang="en-US" sz="1800" dirty="0">
              <a:solidFill>
                <a:schemeClr val="tx1"/>
              </a:solidFill>
              <a:effectLst/>
              <a:latin typeface="Arial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70113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
        <p:nvSpPr>
          <p:cNvPr id="3" name="TextBox 2">
            <a:extLst>
              <a:ext uri="{FF2B5EF4-FFF2-40B4-BE49-F238E27FC236}">
                <a16:creationId xmlns:a16="http://schemas.microsoft.com/office/drawing/2014/main" xmlns="" id="{B5916196-684A-4AE5-9FB5-800B3AFE4319}"/>
              </a:ext>
            </a:extLst>
          </p:cNvPr>
          <p:cNvSpPr txBox="1"/>
          <p:nvPr/>
        </p:nvSpPr>
        <p:spPr>
          <a:xfrm>
            <a:off x="762000" y="590550"/>
            <a:ext cx="7620000" cy="3544560"/>
          </a:xfrm>
          <a:prstGeom prst="rect">
            <a:avLst/>
          </a:prstGeom>
          <a:noFill/>
        </p:spPr>
        <p:txBody>
          <a:bodyPr wrap="square">
            <a:spAutoFit/>
          </a:bodyPr>
          <a:lstStyle/>
          <a:p>
            <a:pPr indent="457200" algn="just">
              <a:lnSpc>
                <a:spcPct val="150000"/>
              </a:lnSpc>
              <a:spcAft>
                <a:spcPts val="1000"/>
              </a:spcAft>
            </a:pPr>
            <a:r>
              <a:rPr lang="nl-NL" sz="1800" b="1" i="1" u="sng" spc="-20" dirty="0">
                <a:solidFill>
                  <a:schemeClr val="tx1"/>
                </a:solidFill>
                <a:effectLst/>
                <a:latin typeface="Arial "/>
                <a:ea typeface="Times New Roman" panose="02020603050405020304" pitchFamily="18" charset="0"/>
                <a:cs typeface="Times New Roman" panose="02020603050405020304" pitchFamily="18" charset="0"/>
              </a:rPr>
              <a:t>Vướng mắc 5</a:t>
            </a:r>
            <a:r>
              <a:rPr lang="nl-NL" sz="1800" spc="-20" dirty="0">
                <a:solidFill>
                  <a:schemeClr val="tx1"/>
                </a:solidFill>
                <a:effectLst/>
                <a:latin typeface="Arial "/>
                <a:ea typeface="Times New Roman" panose="02020603050405020304" pitchFamily="18" charset="0"/>
                <a:cs typeface="Times New Roman" panose="02020603050405020304" pitchFamily="18" charset="0"/>
              </a:rPr>
              <a:t>: Trường hợp </a:t>
            </a:r>
            <a:r>
              <a:rPr lang="nl-NL" sz="1800" dirty="0">
                <a:solidFill>
                  <a:schemeClr val="tx1"/>
                </a:solidFill>
                <a:effectLst/>
                <a:latin typeface="Arial "/>
                <a:ea typeface="Times New Roman" panose="02020603050405020304" pitchFamily="18" charset="0"/>
                <a:cs typeface="Times New Roman" panose="02020603050405020304" pitchFamily="18" charset="0"/>
              </a:rPr>
              <a:t>người nộp thuế</a:t>
            </a:r>
            <a:r>
              <a:rPr lang="nl-NL" sz="1800" spc="-20" dirty="0">
                <a:solidFill>
                  <a:schemeClr val="tx1"/>
                </a:solidFill>
                <a:effectLst/>
                <a:latin typeface="Arial "/>
                <a:ea typeface="Times New Roman" panose="02020603050405020304" pitchFamily="18" charset="0"/>
                <a:cs typeface="Times New Roman" panose="02020603050405020304" pitchFamily="18" charset="0"/>
              </a:rPr>
              <a:t> có hai mã số thuế và đã cấp tài khoản giao dịch thuế điện tử cho một mã số thuế với số điện thoại của người nộp thuế, thì người nộp thuế làm sao để đăng ký tài khoản cho mã số thuế còn lại gắn với số điện thoại trên?</a:t>
            </a:r>
            <a:endParaRPr lang="en-US" sz="1800" dirty="0">
              <a:solidFill>
                <a:schemeClr val="tx1"/>
              </a:solidFill>
              <a:effectLst/>
              <a:latin typeface="Arial "/>
              <a:ea typeface="Calibri" panose="020F0502020204030204" pitchFamily="34" charset="0"/>
              <a:cs typeface="Times New Roman" panose="02020603050405020304" pitchFamily="18" charset="0"/>
            </a:endParaRPr>
          </a:p>
          <a:p>
            <a:pPr indent="457200" algn="just">
              <a:lnSpc>
                <a:spcPct val="150000"/>
              </a:lnSpc>
              <a:spcAft>
                <a:spcPts val="1000"/>
              </a:spcAft>
            </a:pPr>
            <a:r>
              <a:rPr lang="en-US" sz="1800" b="1" i="1" dirty="0" err="1">
                <a:solidFill>
                  <a:schemeClr val="tx1"/>
                </a:solidFill>
                <a:effectLst/>
                <a:latin typeface="Arial "/>
                <a:ea typeface="Times New Roman" panose="02020603050405020304" pitchFamily="18" charset="0"/>
                <a:cs typeface="Times New Roman" panose="02020603050405020304" pitchFamily="18" charset="0"/>
              </a:rPr>
              <a:t>Hướng</a:t>
            </a:r>
            <a:r>
              <a:rPr lang="en-US" sz="1800" b="1" i="1" dirty="0">
                <a:solidFill>
                  <a:schemeClr val="tx1"/>
                </a:solidFill>
                <a:effectLst/>
                <a:latin typeface="Arial "/>
                <a:ea typeface="Times New Roman" panose="02020603050405020304" pitchFamily="18" charset="0"/>
                <a:cs typeface="Times New Roman" panose="02020603050405020304" pitchFamily="18" charset="0"/>
              </a:rPr>
              <a:t> </a:t>
            </a:r>
            <a:r>
              <a:rPr lang="en-US" sz="1800" b="1" i="1" dirty="0" err="1">
                <a:solidFill>
                  <a:schemeClr val="tx1"/>
                </a:solidFill>
                <a:effectLst/>
                <a:latin typeface="Arial "/>
                <a:ea typeface="Times New Roman" panose="02020603050405020304" pitchFamily="18" charset="0"/>
                <a:cs typeface="Times New Roman" panose="02020603050405020304" pitchFamily="18" charset="0"/>
              </a:rPr>
              <a:t>xử</a:t>
            </a:r>
            <a:r>
              <a:rPr lang="en-US" sz="1800" b="1" i="1" dirty="0">
                <a:solidFill>
                  <a:schemeClr val="tx1"/>
                </a:solidFill>
                <a:effectLst/>
                <a:latin typeface="Arial "/>
                <a:ea typeface="Times New Roman" panose="02020603050405020304" pitchFamily="18" charset="0"/>
                <a:cs typeface="Times New Roman" panose="02020603050405020304" pitchFamily="18" charset="0"/>
              </a:rPr>
              <a:t> </a:t>
            </a:r>
            <a:r>
              <a:rPr lang="en-US" sz="1800" b="1" i="1" dirty="0" err="1">
                <a:solidFill>
                  <a:schemeClr val="tx1"/>
                </a:solidFill>
                <a:effectLst/>
                <a:latin typeface="Arial "/>
                <a:ea typeface="Times New Roman" panose="02020603050405020304" pitchFamily="18" charset="0"/>
                <a:cs typeface="Times New Roman" panose="02020603050405020304" pitchFamily="18" charset="0"/>
              </a:rPr>
              <a:t>lý</a:t>
            </a:r>
            <a:r>
              <a:rPr lang="en-US" sz="1800" dirty="0">
                <a:solidFill>
                  <a:schemeClr val="tx1"/>
                </a:solidFill>
                <a:effectLst/>
                <a:latin typeface="Arial "/>
                <a:ea typeface="Times New Roman" panose="02020603050405020304" pitchFamily="18" charset="0"/>
                <a:cs typeface="Times New Roman" panose="02020603050405020304" pitchFamily="18" charset="0"/>
              </a:rPr>
              <a:t>: 01 </a:t>
            </a:r>
            <a:r>
              <a:rPr lang="en-US" sz="1800" dirty="0" err="1">
                <a:solidFill>
                  <a:schemeClr val="tx1"/>
                </a:solidFill>
                <a:effectLst/>
                <a:latin typeface="Arial "/>
                <a:ea typeface="Times New Roman" panose="02020603050405020304" pitchFamily="18" charset="0"/>
                <a:cs typeface="Times New Roman" panose="02020603050405020304" pitchFamily="18" charset="0"/>
              </a:rPr>
              <a:t>số</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điện</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thoại</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chỉ</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được</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đăng</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ký</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gắn</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với</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một</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tài</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khoản</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giao</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dịch</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thuế</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điện</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tử</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Người</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nộp</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thuế</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phải</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thực</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hiện</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thay</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đổi</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thông</a:t>
            </a:r>
            <a:r>
              <a:rPr lang="en-US" sz="1800" dirty="0">
                <a:solidFill>
                  <a:schemeClr val="tx1"/>
                </a:solidFill>
                <a:effectLst/>
                <a:latin typeface="Arial "/>
                <a:ea typeface="Times New Roman" panose="02020603050405020304" pitchFamily="18" charset="0"/>
                <a:cs typeface="Times New Roman" panose="02020603050405020304" pitchFamily="18" charset="0"/>
              </a:rPr>
              <a:t> tin </a:t>
            </a:r>
            <a:r>
              <a:rPr lang="en-US" sz="1800" dirty="0" err="1">
                <a:solidFill>
                  <a:schemeClr val="tx1"/>
                </a:solidFill>
                <a:effectLst/>
                <a:latin typeface="Arial "/>
                <a:ea typeface="Times New Roman" panose="02020603050405020304" pitchFamily="18" charset="0"/>
                <a:cs typeface="Times New Roman" panose="02020603050405020304" pitchFamily="18" charset="0"/>
              </a:rPr>
              <a:t>về</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số</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điện</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thoại</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đăng</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ký</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hoặc</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xóa</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tài</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khoản</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đã</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được</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cấp</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theo</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mã</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số</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thuế</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đó</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để</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có</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thể</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đăng</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ký</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lại</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số</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điện</a:t>
            </a:r>
            <a:r>
              <a:rPr lang="en-US" sz="1800" dirty="0">
                <a:solidFill>
                  <a:schemeClr val="tx1"/>
                </a:solidFill>
                <a:effectLst/>
                <a:latin typeface="Arial "/>
                <a:ea typeface="Times New Roman" panose="02020603050405020304" pitchFamily="18" charset="0"/>
                <a:cs typeface="Times New Roman" panose="02020603050405020304" pitchFamily="18" charset="0"/>
              </a:rPr>
              <a:t> </a:t>
            </a:r>
            <a:r>
              <a:rPr lang="en-US" sz="1800" dirty="0" err="1">
                <a:solidFill>
                  <a:schemeClr val="tx1"/>
                </a:solidFill>
                <a:effectLst/>
                <a:latin typeface="Arial "/>
                <a:ea typeface="Times New Roman" panose="02020603050405020304" pitchFamily="18" charset="0"/>
                <a:cs typeface="Times New Roman" panose="02020603050405020304" pitchFamily="18" charset="0"/>
              </a:rPr>
              <a:t>thoại</a:t>
            </a:r>
            <a:r>
              <a:rPr lang="en-US" sz="1800" dirty="0">
                <a:solidFill>
                  <a:schemeClr val="tx1"/>
                </a:solidFill>
                <a:effectLst/>
                <a:latin typeface="Arial "/>
                <a:ea typeface="Times New Roman" panose="02020603050405020304" pitchFamily="18" charset="0"/>
                <a:cs typeface="Times New Roman" panose="02020603050405020304" pitchFamily="18" charset="0"/>
              </a:rPr>
              <a:t>.</a:t>
            </a:r>
            <a:endParaRPr lang="en-US" sz="1800" dirty="0">
              <a:solidFill>
                <a:schemeClr val="tx1"/>
              </a:solidFill>
              <a:effectLst/>
              <a:latin typeface="Arial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024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
        <p:nvSpPr>
          <p:cNvPr id="3" name="Text Placeholder 1"/>
          <p:cNvSpPr txBox="1">
            <a:spLocks/>
          </p:cNvSpPr>
          <p:nvPr/>
        </p:nvSpPr>
        <p:spPr>
          <a:xfrm>
            <a:off x="1905000" y="2038350"/>
            <a:ext cx="4336500" cy="819900"/>
          </a:xfrm>
          <a:prstGeom prst="rect">
            <a:avLst/>
          </a:prstGeom>
        </p:spPr>
        <p:txBody>
          <a:bodyPr/>
          <a:lst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a:lstStyle>
          <a:p>
            <a:pPr marL="76200" indent="0" algn="ctr">
              <a:buFont typeface="Arial"/>
              <a:buNone/>
            </a:pPr>
            <a:r>
              <a:rPr lang="vi-VN" sz="3000">
                <a:ln w="0"/>
                <a:effectLst>
                  <a:outerShdw blurRad="38100" dist="19050" dir="2700000" algn="tl" rotWithShape="0">
                    <a:schemeClr val="dk1">
                      <a:alpha val="40000"/>
                    </a:schemeClr>
                  </a:outerShdw>
                </a:effectLst>
              </a:rPr>
              <a:t>Trân trọng cảm ơn!</a:t>
            </a:r>
            <a:endParaRPr lang="en-US" sz="30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147340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endParaRPr lang="en-US"/>
          </a:p>
        </p:txBody>
      </p:sp>
      <p:sp>
        <p:nvSpPr>
          <p:cNvPr id="3" name="TextBox 2">
            <a:extLst>
              <a:ext uri="{FF2B5EF4-FFF2-40B4-BE49-F238E27FC236}">
                <a16:creationId xmlns:a16="http://schemas.microsoft.com/office/drawing/2014/main" xmlns="" id="{5B949642-EA24-481D-9DD8-C1CB2EB21040}"/>
              </a:ext>
            </a:extLst>
          </p:cNvPr>
          <p:cNvSpPr txBox="1"/>
          <p:nvPr/>
        </p:nvSpPr>
        <p:spPr>
          <a:xfrm>
            <a:off x="76201" y="209550"/>
            <a:ext cx="8839199" cy="3354765"/>
          </a:xfrm>
          <a:prstGeom prst="rect">
            <a:avLst/>
          </a:prstGeom>
          <a:noFill/>
        </p:spPr>
        <p:txBody>
          <a:bodyPr wrap="square">
            <a:spAutoFit/>
          </a:bodyPr>
          <a:lstStyle/>
          <a:p>
            <a:pPr indent="450215" algn="just">
              <a:lnSpc>
                <a:spcPct val="150000"/>
              </a:lnSpc>
              <a:spcBef>
                <a:spcPts val="600"/>
              </a:spcBef>
              <a:spcAft>
                <a:spcPts val="600"/>
              </a:spcAft>
            </a:pPr>
            <a:r>
              <a:rPr lang="vi-VN" sz="1800" b="1" dirty="0">
                <a:solidFill>
                  <a:schemeClr val="tx1"/>
                </a:solidFill>
              </a:rPr>
              <a:t>PHẦN 1: GIỚI THIỆU CHUNG VỀ ỨNG DỤNG THUẾ ĐIỆN TỬ ETAXMOBILE</a:t>
            </a:r>
          </a:p>
          <a:p>
            <a:pPr indent="450215" algn="just">
              <a:lnSpc>
                <a:spcPct val="150000"/>
              </a:lnSpc>
              <a:spcBef>
                <a:spcPts val="600"/>
              </a:spcBef>
              <a:spcAft>
                <a:spcPts val="600"/>
              </a:spcAft>
            </a:pPr>
            <a:endParaRPr lang="vi-VN" sz="1800" b="1" i="0" u="none" dirty="0">
              <a:solidFill>
                <a:schemeClr val="tx1"/>
              </a:solidFill>
              <a:latin typeface="Calibri"/>
              <a:ea typeface="Calibri"/>
              <a:cs typeface="Calibri"/>
              <a:sym typeface="Calibri"/>
            </a:endParaRPr>
          </a:p>
          <a:p>
            <a:pPr indent="450215" algn="just">
              <a:lnSpc>
                <a:spcPct val="150000"/>
              </a:lnSpc>
              <a:spcBef>
                <a:spcPts val="600"/>
              </a:spcBef>
              <a:spcAft>
                <a:spcPts val="600"/>
              </a:spcAft>
            </a:pPr>
            <a:endParaRPr lang="vi-VN" sz="1800" i="1" dirty="0">
              <a:solidFill>
                <a:schemeClr val="tx1"/>
              </a:solidFill>
              <a:latin typeface="Times New Roman" panose="02020603050405020304" pitchFamily="18" charset="0"/>
              <a:ea typeface="Times New Roman" panose="02020603050405020304" pitchFamily="18" charset="0"/>
            </a:endParaRPr>
          </a:p>
          <a:p>
            <a:pPr indent="450215" algn="just">
              <a:lnSpc>
                <a:spcPct val="150000"/>
              </a:lnSpc>
              <a:spcBef>
                <a:spcPts val="600"/>
              </a:spcBef>
              <a:spcAft>
                <a:spcPts val="600"/>
              </a:spcAft>
            </a:pPr>
            <a:endParaRPr lang="vi-VN" sz="1800" dirty="0">
              <a:solidFill>
                <a:schemeClr val="tx1"/>
              </a:solidFill>
              <a:latin typeface="Times New Roman" panose="02020603050405020304" pitchFamily="18" charset="0"/>
              <a:ea typeface="Times New Roman" panose="02020603050405020304" pitchFamily="18" charset="0"/>
            </a:endParaRPr>
          </a:p>
          <a:p>
            <a:pPr indent="450215" algn="just">
              <a:lnSpc>
                <a:spcPct val="150000"/>
              </a:lnSpc>
              <a:spcBef>
                <a:spcPts val="600"/>
              </a:spcBef>
              <a:spcAft>
                <a:spcPts val="600"/>
              </a:spcAft>
            </a:pPr>
            <a:endParaRPr lang="vi-VN" sz="1800" dirty="0">
              <a:solidFill>
                <a:schemeClr val="tx1"/>
              </a:solidFill>
              <a:effectLst/>
              <a:latin typeface="Times New Roman" panose="02020603050405020304" pitchFamily="18" charset="0"/>
              <a:ea typeface="Times New Roman" panose="02020603050405020304" pitchFamily="18" charset="0"/>
            </a:endParaRPr>
          </a:p>
          <a:p>
            <a:pPr indent="450215" algn="just">
              <a:lnSpc>
                <a:spcPct val="150000"/>
              </a:lnSpc>
              <a:spcBef>
                <a:spcPts val="600"/>
              </a:spcBef>
              <a:spcAft>
                <a:spcPts val="600"/>
              </a:spcAft>
            </a:pPr>
            <a:endParaRPr lang="en-US" sz="1800" dirty="0">
              <a:solidFill>
                <a:schemeClr val="tx1"/>
              </a:solidFill>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xmlns="" id="{CC0D681F-F718-41AF-8AB2-AB2790B9D868}"/>
              </a:ext>
            </a:extLst>
          </p:cNvPr>
          <p:cNvPicPr>
            <a:picLocks noChangeAspect="1"/>
          </p:cNvPicPr>
          <p:nvPr/>
        </p:nvPicPr>
        <p:blipFill>
          <a:blip r:embed="rId2"/>
          <a:stretch>
            <a:fillRect/>
          </a:stretch>
        </p:blipFill>
        <p:spPr>
          <a:xfrm>
            <a:off x="3268534" y="895350"/>
            <a:ext cx="5562600" cy="3753108"/>
          </a:xfrm>
          <a:prstGeom prst="rect">
            <a:avLst/>
          </a:prstGeom>
        </p:spPr>
      </p:pic>
      <p:sp>
        <p:nvSpPr>
          <p:cNvPr id="5" name="Title 5">
            <a:extLst>
              <a:ext uri="{FF2B5EF4-FFF2-40B4-BE49-F238E27FC236}">
                <a16:creationId xmlns:a16="http://schemas.microsoft.com/office/drawing/2014/main" xmlns="" id="{2054BC5A-3265-415C-BD43-D0495E3541FF}"/>
              </a:ext>
            </a:extLst>
          </p:cNvPr>
          <p:cNvSpPr txBox="1">
            <a:spLocks/>
          </p:cNvSpPr>
          <p:nvPr/>
        </p:nvSpPr>
        <p:spPr>
          <a:xfrm>
            <a:off x="472896" y="1200150"/>
            <a:ext cx="2324516" cy="3448308"/>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1800" dirty="0">
                <a:solidFill>
                  <a:schemeClr val="tx1"/>
                </a:solidFill>
                <a:latin typeface="+mn-lt"/>
              </a:rPr>
              <a:t>Ứng dụng eTax Mobile là một kênh dịch vụ nằm trong nền tảng tích hợp của ngành Thuế cung cấp các dịch vụ thuế điện tử cho người nộp thuế là cá nhân, hộ kinh doanh</a:t>
            </a:r>
            <a:r>
              <a:rPr lang="en-US" sz="1800" dirty="0">
                <a:solidFill>
                  <a:schemeClr val="tx1"/>
                </a:solidFill>
                <a:latin typeface="+mn-lt"/>
              </a:rPr>
              <a:t>, </a:t>
            </a:r>
            <a:r>
              <a:rPr lang="vi-VN" sz="1800" dirty="0">
                <a:solidFill>
                  <a:schemeClr val="tx1"/>
                </a:solidFill>
                <a:latin typeface="+mn-lt"/>
              </a:rPr>
              <a:t>… tạo thuận lợi và đảm bảo an toàn, bảo mật.</a:t>
            </a:r>
            <a:endParaRPr lang="en-US" sz="1800" dirty="0">
              <a:solidFill>
                <a:schemeClr val="tx1"/>
              </a:solidFill>
              <a:latin typeface="+mn-lt"/>
              <a:cs typeface="Times New Roman" panose="02020603050405020304" pitchFamily="18" charset="0"/>
            </a:endParaRPr>
          </a:p>
        </p:txBody>
      </p:sp>
    </p:spTree>
    <p:extLst>
      <p:ext uri="{BB962C8B-B14F-4D97-AF65-F5344CB8AC3E}">
        <p14:creationId xmlns:p14="http://schemas.microsoft.com/office/powerpoint/2010/main" val="1536298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a:xfrm>
            <a:off x="177106" y="202134"/>
            <a:ext cx="8883869" cy="407389"/>
          </a:xfrm>
        </p:spPr>
        <p:txBody>
          <a:bodyPr>
            <a:noAutofit/>
          </a:bodyPr>
          <a:lstStyle/>
          <a:p>
            <a:r>
              <a:rPr lang="vi-VN" sz="2700" b="1" dirty="0">
                <a:latin typeface="Times New Roman" panose="02020603050405020304" pitchFamily="18" charset="0"/>
                <a:cs typeface="Times New Roman" panose="02020603050405020304" pitchFamily="18" charset="0"/>
              </a:rPr>
              <a:t>TIỆN ÍCH CỦA ỨNG DỤNG ETAXMOBILE </a:t>
            </a:r>
            <a:endParaRPr lang="en-US" sz="2700" b="1" dirty="0">
              <a:latin typeface="Times New Roman" panose="02020603050405020304" pitchFamily="18" charset="0"/>
              <a:cs typeface="Times New Roman" panose="02020603050405020304" pitchFamily="18" charset="0"/>
            </a:endParaRPr>
          </a:p>
        </p:txBody>
      </p:sp>
      <p:grpSp>
        <p:nvGrpSpPr>
          <p:cNvPr id="3" name="Group 3">
            <a:extLst>
              <a:ext uri="{FF2B5EF4-FFF2-40B4-BE49-F238E27FC236}">
                <a16:creationId xmlns:a16="http://schemas.microsoft.com/office/drawing/2014/main" xmlns="" id="{E99F0550-54C8-4D5E-BCFF-5F7A7B1C1CF0}"/>
              </a:ext>
            </a:extLst>
          </p:cNvPr>
          <p:cNvGrpSpPr/>
          <p:nvPr/>
        </p:nvGrpSpPr>
        <p:grpSpPr>
          <a:xfrm>
            <a:off x="2978109" y="2789323"/>
            <a:ext cx="1217651" cy="871721"/>
            <a:chOff x="1879337" y="1628800"/>
            <a:chExt cx="2596514" cy="1858853"/>
          </a:xfrm>
          <a:solidFill>
            <a:schemeClr val="accent1"/>
          </a:solidFill>
        </p:grpSpPr>
        <p:sp>
          <p:nvSpPr>
            <p:cNvPr id="4" name="Donut 4">
              <a:extLst>
                <a:ext uri="{FF2B5EF4-FFF2-40B4-BE49-F238E27FC236}">
                  <a16:creationId xmlns:a16="http://schemas.microsoft.com/office/drawing/2014/main" xmlns="" id="{63372BAC-9956-4DD8-BC5B-62A660C3B91F}"/>
                </a:ext>
              </a:extLst>
            </p:cNvPr>
            <p:cNvSpPr/>
            <p:nvPr/>
          </p:nvSpPr>
          <p:spPr>
            <a:xfrm>
              <a:off x="2747659" y="1628800"/>
              <a:ext cx="1728192" cy="172819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19" dirty="0">
                <a:solidFill>
                  <a:prstClr val="black"/>
                </a:solidFill>
                <a:latin typeface="Calibri" panose="020F0502020204030204"/>
                <a:ea typeface="맑은 고딕" panose="020B0503020000020004" pitchFamily="34" charset="-127"/>
              </a:endParaRPr>
            </a:p>
          </p:txBody>
        </p:sp>
        <p:sp>
          <p:nvSpPr>
            <p:cNvPr id="5" name="Rectangle 5">
              <a:extLst>
                <a:ext uri="{FF2B5EF4-FFF2-40B4-BE49-F238E27FC236}">
                  <a16:creationId xmlns:a16="http://schemas.microsoft.com/office/drawing/2014/main" xmlns="" id="{F9FE1E31-8112-46CC-A904-2110A2A8E1FF}"/>
                </a:ext>
              </a:extLst>
            </p:cNvPr>
            <p:cNvSpPr/>
            <p:nvPr/>
          </p:nvSpPr>
          <p:spPr>
            <a:xfrm rot="10800000">
              <a:off x="2447108" y="2933701"/>
              <a:ext cx="1044000" cy="423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19" dirty="0">
                <a:solidFill>
                  <a:prstClr val="white"/>
                </a:solidFill>
                <a:latin typeface="Calibri" panose="020F0502020204030204"/>
                <a:ea typeface="맑은 고딕" panose="020B0503020000020004" pitchFamily="34" charset="-127"/>
              </a:endParaRPr>
            </a:p>
          </p:txBody>
        </p:sp>
        <p:sp>
          <p:nvSpPr>
            <p:cNvPr id="6" name="Isosceles Triangle 6">
              <a:extLst>
                <a:ext uri="{FF2B5EF4-FFF2-40B4-BE49-F238E27FC236}">
                  <a16:creationId xmlns:a16="http://schemas.microsoft.com/office/drawing/2014/main" xmlns="" id="{33B29D58-29EC-401A-B7C3-3B25CA799248}"/>
                </a:ext>
              </a:extLst>
            </p:cNvPr>
            <p:cNvSpPr/>
            <p:nvPr/>
          </p:nvSpPr>
          <p:spPr>
            <a:xfrm rot="16200000">
              <a:off x="1832224" y="2851618"/>
              <a:ext cx="683148" cy="5889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19" dirty="0">
                <a:solidFill>
                  <a:prstClr val="white"/>
                </a:solidFill>
                <a:latin typeface="Calibri" panose="020F0502020204030204"/>
                <a:ea typeface="맑은 고딕" panose="020B0503020000020004" pitchFamily="34" charset="-127"/>
              </a:endParaRPr>
            </a:p>
          </p:txBody>
        </p:sp>
      </p:grpSp>
      <p:grpSp>
        <p:nvGrpSpPr>
          <p:cNvPr id="7" name="Group 7">
            <a:extLst>
              <a:ext uri="{FF2B5EF4-FFF2-40B4-BE49-F238E27FC236}">
                <a16:creationId xmlns:a16="http://schemas.microsoft.com/office/drawing/2014/main" xmlns="" id="{6DAF6623-E31E-4CF8-88A5-ED6B47DC8746}"/>
              </a:ext>
            </a:extLst>
          </p:cNvPr>
          <p:cNvGrpSpPr/>
          <p:nvPr/>
        </p:nvGrpSpPr>
        <p:grpSpPr>
          <a:xfrm rot="10800000">
            <a:off x="4310016" y="1600873"/>
            <a:ext cx="1212706" cy="871721"/>
            <a:chOff x="1889883" y="1628800"/>
            <a:chExt cx="2585968" cy="1858853"/>
          </a:xfrm>
          <a:solidFill>
            <a:schemeClr val="accent3"/>
          </a:solidFill>
        </p:grpSpPr>
        <p:sp>
          <p:nvSpPr>
            <p:cNvPr id="8" name="Donut 8">
              <a:extLst>
                <a:ext uri="{FF2B5EF4-FFF2-40B4-BE49-F238E27FC236}">
                  <a16:creationId xmlns:a16="http://schemas.microsoft.com/office/drawing/2014/main" xmlns="" id="{D8A451AE-278D-42E2-B58B-D1BEAADE477D}"/>
                </a:ext>
              </a:extLst>
            </p:cNvPr>
            <p:cNvSpPr/>
            <p:nvPr/>
          </p:nvSpPr>
          <p:spPr>
            <a:xfrm>
              <a:off x="2747659" y="1628800"/>
              <a:ext cx="1728192" cy="172819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19" dirty="0">
                <a:solidFill>
                  <a:prstClr val="black"/>
                </a:solidFill>
                <a:latin typeface="Calibri" panose="020F0502020204030204"/>
                <a:ea typeface="맑은 고딕" panose="020B0503020000020004" pitchFamily="34" charset="-127"/>
              </a:endParaRPr>
            </a:p>
          </p:txBody>
        </p:sp>
        <p:sp>
          <p:nvSpPr>
            <p:cNvPr id="9" name="Rectangle 9">
              <a:extLst>
                <a:ext uri="{FF2B5EF4-FFF2-40B4-BE49-F238E27FC236}">
                  <a16:creationId xmlns:a16="http://schemas.microsoft.com/office/drawing/2014/main" xmlns="" id="{14A73655-4A84-47A3-982D-C61A0C5284B9}"/>
                </a:ext>
              </a:extLst>
            </p:cNvPr>
            <p:cNvSpPr/>
            <p:nvPr/>
          </p:nvSpPr>
          <p:spPr>
            <a:xfrm rot="10800000">
              <a:off x="2457653" y="2933701"/>
              <a:ext cx="1044000" cy="423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19" dirty="0">
                <a:solidFill>
                  <a:prstClr val="white"/>
                </a:solidFill>
                <a:latin typeface="Calibri" panose="020F0502020204030204"/>
                <a:ea typeface="맑은 고딕" panose="020B0503020000020004" pitchFamily="34" charset="-127"/>
              </a:endParaRPr>
            </a:p>
          </p:txBody>
        </p:sp>
        <p:sp>
          <p:nvSpPr>
            <p:cNvPr id="10" name="Isosceles Triangle 10">
              <a:extLst>
                <a:ext uri="{FF2B5EF4-FFF2-40B4-BE49-F238E27FC236}">
                  <a16:creationId xmlns:a16="http://schemas.microsoft.com/office/drawing/2014/main" xmlns="" id="{445BC16B-7159-4121-8AA6-A54FC8E8E066}"/>
                </a:ext>
              </a:extLst>
            </p:cNvPr>
            <p:cNvSpPr/>
            <p:nvPr/>
          </p:nvSpPr>
          <p:spPr>
            <a:xfrm rot="16200000">
              <a:off x="1842769" y="2851618"/>
              <a:ext cx="683149" cy="5889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19" dirty="0">
                <a:solidFill>
                  <a:prstClr val="white"/>
                </a:solidFill>
                <a:latin typeface="Calibri" panose="020F0502020204030204"/>
                <a:ea typeface="맑은 고딕" panose="020B0503020000020004" pitchFamily="34" charset="-127"/>
              </a:endParaRPr>
            </a:p>
          </p:txBody>
        </p:sp>
      </p:grpSp>
      <p:grpSp>
        <p:nvGrpSpPr>
          <p:cNvPr id="11" name="Group 11">
            <a:extLst>
              <a:ext uri="{FF2B5EF4-FFF2-40B4-BE49-F238E27FC236}">
                <a16:creationId xmlns:a16="http://schemas.microsoft.com/office/drawing/2014/main" xmlns="" id="{C52A6143-BC05-480C-866C-3A48FFBB0C41}"/>
              </a:ext>
            </a:extLst>
          </p:cNvPr>
          <p:cNvGrpSpPr/>
          <p:nvPr/>
        </p:nvGrpSpPr>
        <p:grpSpPr>
          <a:xfrm rot="5400000">
            <a:off x="3154189" y="1420051"/>
            <a:ext cx="1217653" cy="871722"/>
            <a:chOff x="1879337" y="1628800"/>
            <a:chExt cx="2596514" cy="1858853"/>
          </a:xfrm>
          <a:solidFill>
            <a:schemeClr val="accent4"/>
          </a:solidFill>
        </p:grpSpPr>
        <p:sp>
          <p:nvSpPr>
            <p:cNvPr id="12" name="Donut 12">
              <a:extLst>
                <a:ext uri="{FF2B5EF4-FFF2-40B4-BE49-F238E27FC236}">
                  <a16:creationId xmlns:a16="http://schemas.microsoft.com/office/drawing/2014/main" xmlns="" id="{A484ECA5-C11A-45C6-935C-A444F9D39EDC}"/>
                </a:ext>
              </a:extLst>
            </p:cNvPr>
            <p:cNvSpPr/>
            <p:nvPr/>
          </p:nvSpPr>
          <p:spPr>
            <a:xfrm>
              <a:off x="2747659" y="1628800"/>
              <a:ext cx="1728192" cy="172819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19" dirty="0">
                <a:solidFill>
                  <a:prstClr val="black"/>
                </a:solidFill>
                <a:latin typeface="Calibri" panose="020F0502020204030204"/>
                <a:ea typeface="맑은 고딕" panose="020B0503020000020004" pitchFamily="34" charset="-127"/>
              </a:endParaRPr>
            </a:p>
          </p:txBody>
        </p:sp>
        <p:sp>
          <p:nvSpPr>
            <p:cNvPr id="13" name="Rectangle 13">
              <a:extLst>
                <a:ext uri="{FF2B5EF4-FFF2-40B4-BE49-F238E27FC236}">
                  <a16:creationId xmlns:a16="http://schemas.microsoft.com/office/drawing/2014/main" xmlns="" id="{E882D1F3-085D-47DA-B87E-35E80BD5DE48}"/>
                </a:ext>
              </a:extLst>
            </p:cNvPr>
            <p:cNvSpPr/>
            <p:nvPr/>
          </p:nvSpPr>
          <p:spPr>
            <a:xfrm rot="10800000">
              <a:off x="2447108" y="2933701"/>
              <a:ext cx="1044000" cy="423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19" dirty="0">
                <a:solidFill>
                  <a:prstClr val="white"/>
                </a:solidFill>
                <a:latin typeface="Calibri" panose="020F0502020204030204"/>
                <a:ea typeface="맑은 고딕" panose="020B0503020000020004" pitchFamily="34" charset="-127"/>
              </a:endParaRPr>
            </a:p>
          </p:txBody>
        </p:sp>
        <p:sp>
          <p:nvSpPr>
            <p:cNvPr id="14" name="Isosceles Triangle 14">
              <a:extLst>
                <a:ext uri="{FF2B5EF4-FFF2-40B4-BE49-F238E27FC236}">
                  <a16:creationId xmlns:a16="http://schemas.microsoft.com/office/drawing/2014/main" xmlns="" id="{90609853-BE26-44D2-B2C8-ECDB350B2B4F}"/>
                </a:ext>
              </a:extLst>
            </p:cNvPr>
            <p:cNvSpPr/>
            <p:nvPr/>
          </p:nvSpPr>
          <p:spPr>
            <a:xfrm rot="16200000">
              <a:off x="1832224" y="2851618"/>
              <a:ext cx="683148" cy="5889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19" dirty="0">
                <a:solidFill>
                  <a:prstClr val="white"/>
                </a:solidFill>
                <a:latin typeface="Calibri" panose="020F0502020204030204"/>
                <a:ea typeface="맑은 고딕" panose="020B0503020000020004" pitchFamily="34" charset="-127"/>
              </a:endParaRPr>
            </a:p>
          </p:txBody>
        </p:sp>
      </p:grpSp>
      <p:grpSp>
        <p:nvGrpSpPr>
          <p:cNvPr id="15" name="Group 15">
            <a:extLst>
              <a:ext uri="{FF2B5EF4-FFF2-40B4-BE49-F238E27FC236}">
                <a16:creationId xmlns:a16="http://schemas.microsoft.com/office/drawing/2014/main" xmlns="" id="{91F5FAD8-0A0C-4D2B-B4A3-7FCD7EC68642}"/>
              </a:ext>
            </a:extLst>
          </p:cNvPr>
          <p:cNvGrpSpPr/>
          <p:nvPr/>
        </p:nvGrpSpPr>
        <p:grpSpPr>
          <a:xfrm rot="16200000">
            <a:off x="4205703" y="2924480"/>
            <a:ext cx="1217652" cy="871721"/>
            <a:chOff x="1879337" y="1628800"/>
            <a:chExt cx="2596514" cy="1858853"/>
          </a:xfrm>
          <a:solidFill>
            <a:schemeClr val="accent2"/>
          </a:solidFill>
        </p:grpSpPr>
        <p:sp>
          <p:nvSpPr>
            <p:cNvPr id="16" name="Donut 16">
              <a:extLst>
                <a:ext uri="{FF2B5EF4-FFF2-40B4-BE49-F238E27FC236}">
                  <a16:creationId xmlns:a16="http://schemas.microsoft.com/office/drawing/2014/main" xmlns="" id="{CC72E58C-2E27-4A19-B742-102BB6716D01}"/>
                </a:ext>
              </a:extLst>
            </p:cNvPr>
            <p:cNvSpPr/>
            <p:nvPr/>
          </p:nvSpPr>
          <p:spPr>
            <a:xfrm>
              <a:off x="2747659" y="1628800"/>
              <a:ext cx="1728192" cy="1728192"/>
            </a:xfrm>
            <a:prstGeom prst="donu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19" dirty="0">
                <a:solidFill>
                  <a:prstClr val="black"/>
                </a:solidFill>
                <a:latin typeface="Calibri" panose="020F0502020204030204"/>
                <a:ea typeface="맑은 고딕" panose="020B0503020000020004" pitchFamily="34" charset="-127"/>
              </a:endParaRPr>
            </a:p>
          </p:txBody>
        </p:sp>
        <p:sp>
          <p:nvSpPr>
            <p:cNvPr id="17" name="Rectangle 17">
              <a:extLst>
                <a:ext uri="{FF2B5EF4-FFF2-40B4-BE49-F238E27FC236}">
                  <a16:creationId xmlns:a16="http://schemas.microsoft.com/office/drawing/2014/main" xmlns="" id="{B05482BA-FF83-40E3-8E64-9145B716801E}"/>
                </a:ext>
              </a:extLst>
            </p:cNvPr>
            <p:cNvSpPr/>
            <p:nvPr/>
          </p:nvSpPr>
          <p:spPr>
            <a:xfrm rot="10800000">
              <a:off x="2447108" y="2933701"/>
              <a:ext cx="1044000" cy="42329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19" dirty="0">
                <a:solidFill>
                  <a:prstClr val="white"/>
                </a:solidFill>
                <a:latin typeface="Calibri" panose="020F0502020204030204"/>
                <a:ea typeface="맑은 고딕" panose="020B0503020000020004" pitchFamily="34" charset="-127"/>
              </a:endParaRPr>
            </a:p>
          </p:txBody>
        </p:sp>
        <p:sp>
          <p:nvSpPr>
            <p:cNvPr id="18" name="Isosceles Triangle 18">
              <a:extLst>
                <a:ext uri="{FF2B5EF4-FFF2-40B4-BE49-F238E27FC236}">
                  <a16:creationId xmlns:a16="http://schemas.microsoft.com/office/drawing/2014/main" xmlns="" id="{346926BF-1B6F-4514-9752-4F96FD3F25F8}"/>
                </a:ext>
              </a:extLst>
            </p:cNvPr>
            <p:cNvSpPr/>
            <p:nvPr/>
          </p:nvSpPr>
          <p:spPr>
            <a:xfrm rot="16200000">
              <a:off x="1832224" y="2851618"/>
              <a:ext cx="683148" cy="58892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519" dirty="0">
                <a:solidFill>
                  <a:prstClr val="white"/>
                </a:solidFill>
                <a:latin typeface="Calibri" panose="020F0502020204030204"/>
                <a:ea typeface="맑은 고딕" panose="020B0503020000020004" pitchFamily="34" charset="-127"/>
              </a:endParaRPr>
            </a:p>
          </p:txBody>
        </p:sp>
      </p:grpSp>
      <p:sp>
        <p:nvSpPr>
          <p:cNvPr id="19" name="TextBox 18">
            <a:extLst>
              <a:ext uri="{FF2B5EF4-FFF2-40B4-BE49-F238E27FC236}">
                <a16:creationId xmlns:a16="http://schemas.microsoft.com/office/drawing/2014/main" xmlns="" id="{864B7D83-21B2-41AD-87F0-BDFDDC4BD03A}"/>
              </a:ext>
            </a:extLst>
          </p:cNvPr>
          <p:cNvSpPr txBox="1"/>
          <p:nvPr/>
        </p:nvSpPr>
        <p:spPr>
          <a:xfrm>
            <a:off x="3581166" y="1836254"/>
            <a:ext cx="405000" cy="438582"/>
          </a:xfrm>
          <a:prstGeom prst="rect">
            <a:avLst/>
          </a:prstGeom>
          <a:noFill/>
        </p:spPr>
        <p:txBody>
          <a:bodyPr wrap="square" rtlCol="0" anchor="ctr">
            <a:spAutoFit/>
          </a:bodyPr>
          <a:lstStyle/>
          <a:p>
            <a:pPr algn="ctr"/>
            <a:r>
              <a:rPr lang="en-US" altLang="ko-KR" sz="2250" b="1" dirty="0">
                <a:solidFill>
                  <a:srgbClr val="1D6FA9"/>
                </a:solidFill>
                <a:latin typeface="Calibri" panose="020F0502020204030204"/>
                <a:ea typeface="맑은 고딕" panose="020B0503020000020004" pitchFamily="34" charset="-127"/>
                <a:cs typeface="Arial" pitchFamily="34" charset="0"/>
              </a:rPr>
              <a:t>1</a:t>
            </a:r>
            <a:endParaRPr lang="ko-KR" altLang="en-US" sz="2250" b="1" dirty="0">
              <a:solidFill>
                <a:srgbClr val="1D6FA9"/>
              </a:solidFill>
              <a:latin typeface="Calibri" panose="020F0502020204030204"/>
              <a:ea typeface="맑은 고딕" panose="020B0503020000020004" pitchFamily="34" charset="-127"/>
              <a:cs typeface="Arial" pitchFamily="34" charset="0"/>
            </a:endParaRPr>
          </a:p>
        </p:txBody>
      </p:sp>
      <p:sp>
        <p:nvSpPr>
          <p:cNvPr id="20" name="TextBox 19">
            <a:extLst>
              <a:ext uri="{FF2B5EF4-FFF2-40B4-BE49-F238E27FC236}">
                <a16:creationId xmlns:a16="http://schemas.microsoft.com/office/drawing/2014/main" xmlns="" id="{9178BA81-99FA-4F1C-ADE1-5D9D4002777B}"/>
              </a:ext>
            </a:extLst>
          </p:cNvPr>
          <p:cNvSpPr txBox="1"/>
          <p:nvPr/>
        </p:nvSpPr>
        <p:spPr>
          <a:xfrm>
            <a:off x="4520209" y="1854954"/>
            <a:ext cx="405000" cy="438582"/>
          </a:xfrm>
          <a:prstGeom prst="rect">
            <a:avLst/>
          </a:prstGeom>
          <a:noFill/>
        </p:spPr>
        <p:txBody>
          <a:bodyPr wrap="square" rtlCol="0" anchor="ctr">
            <a:spAutoFit/>
          </a:bodyPr>
          <a:lstStyle/>
          <a:p>
            <a:pPr algn="ctr"/>
            <a:r>
              <a:rPr lang="en-US" altLang="ko-KR" sz="2250" b="1" dirty="0">
                <a:solidFill>
                  <a:srgbClr val="36AFCE"/>
                </a:solidFill>
                <a:latin typeface="Calibri" panose="020F0502020204030204"/>
                <a:ea typeface="맑은 고딕" panose="020B0503020000020004" pitchFamily="34" charset="-127"/>
                <a:cs typeface="Arial" pitchFamily="34" charset="0"/>
              </a:rPr>
              <a:t>2</a:t>
            </a:r>
            <a:endParaRPr lang="ko-KR" altLang="en-US" sz="2250" b="1" dirty="0">
              <a:solidFill>
                <a:srgbClr val="36AFCE"/>
              </a:solidFill>
              <a:latin typeface="Calibri" panose="020F0502020204030204"/>
              <a:ea typeface="맑은 고딕" panose="020B0503020000020004" pitchFamily="34" charset="-127"/>
              <a:cs typeface="Arial" pitchFamily="34" charset="0"/>
            </a:endParaRPr>
          </a:p>
        </p:txBody>
      </p:sp>
      <p:sp>
        <p:nvSpPr>
          <p:cNvPr id="21" name="TextBox 20">
            <a:extLst>
              <a:ext uri="{FF2B5EF4-FFF2-40B4-BE49-F238E27FC236}">
                <a16:creationId xmlns:a16="http://schemas.microsoft.com/office/drawing/2014/main" xmlns="" id="{AD97F9A2-0791-4DE6-B30A-C56A0A0AFFE4}"/>
              </a:ext>
            </a:extLst>
          </p:cNvPr>
          <p:cNvSpPr txBox="1"/>
          <p:nvPr/>
        </p:nvSpPr>
        <p:spPr>
          <a:xfrm>
            <a:off x="3593973" y="2990910"/>
            <a:ext cx="405000" cy="438582"/>
          </a:xfrm>
          <a:prstGeom prst="rect">
            <a:avLst/>
          </a:prstGeom>
          <a:noFill/>
        </p:spPr>
        <p:txBody>
          <a:bodyPr wrap="square" rtlCol="0" anchor="ctr">
            <a:spAutoFit/>
          </a:bodyPr>
          <a:lstStyle/>
          <a:p>
            <a:pPr algn="ctr"/>
            <a:r>
              <a:rPr lang="en-US" altLang="ko-KR" sz="2250" b="1">
                <a:solidFill>
                  <a:srgbClr val="1D9A78"/>
                </a:solidFill>
                <a:latin typeface="Calibri" panose="020F0502020204030204"/>
                <a:ea typeface="맑은 고딕" panose="020B0503020000020004" pitchFamily="34" charset="-127"/>
                <a:cs typeface="Arial" pitchFamily="34" charset="0"/>
              </a:rPr>
              <a:t>4</a:t>
            </a:r>
            <a:endParaRPr lang="ko-KR" altLang="en-US" sz="2250" b="1" dirty="0">
              <a:solidFill>
                <a:srgbClr val="1D9A78"/>
              </a:solidFill>
              <a:latin typeface="Calibri" panose="020F0502020204030204"/>
              <a:ea typeface="맑은 고딕" panose="020B0503020000020004" pitchFamily="34" charset="-127"/>
              <a:cs typeface="Arial" pitchFamily="34" charset="0"/>
            </a:endParaRPr>
          </a:p>
        </p:txBody>
      </p:sp>
      <p:sp>
        <p:nvSpPr>
          <p:cNvPr id="22" name="TextBox 21">
            <a:extLst>
              <a:ext uri="{FF2B5EF4-FFF2-40B4-BE49-F238E27FC236}">
                <a16:creationId xmlns:a16="http://schemas.microsoft.com/office/drawing/2014/main" xmlns="" id="{600BAB3F-91C7-4F47-BB3E-1052A4BA5E21}"/>
              </a:ext>
            </a:extLst>
          </p:cNvPr>
          <p:cNvSpPr txBox="1"/>
          <p:nvPr/>
        </p:nvSpPr>
        <p:spPr>
          <a:xfrm>
            <a:off x="4564372" y="2932066"/>
            <a:ext cx="405000" cy="438582"/>
          </a:xfrm>
          <a:prstGeom prst="rect">
            <a:avLst/>
          </a:prstGeom>
          <a:noFill/>
        </p:spPr>
        <p:txBody>
          <a:bodyPr wrap="square" rtlCol="0" anchor="ctr">
            <a:spAutoFit/>
          </a:bodyPr>
          <a:lstStyle/>
          <a:p>
            <a:pPr algn="ctr"/>
            <a:r>
              <a:rPr lang="en-US" altLang="ko-KR" sz="2250" b="1">
                <a:solidFill>
                  <a:srgbClr val="8BC145"/>
                </a:solidFill>
                <a:latin typeface="Calibri" panose="020F0502020204030204"/>
                <a:ea typeface="맑은 고딕" panose="020B0503020000020004" pitchFamily="34" charset="-127"/>
                <a:cs typeface="Arial" pitchFamily="34" charset="0"/>
              </a:rPr>
              <a:t>3</a:t>
            </a:r>
            <a:endParaRPr lang="ko-KR" altLang="en-US" sz="2250" b="1" dirty="0">
              <a:solidFill>
                <a:srgbClr val="8BC145"/>
              </a:solidFill>
              <a:latin typeface="Calibri" panose="020F0502020204030204"/>
              <a:ea typeface="맑은 고딕" panose="020B0503020000020004" pitchFamily="34" charset="-127"/>
              <a:cs typeface="Arial" pitchFamily="34" charset="0"/>
            </a:endParaRPr>
          </a:p>
        </p:txBody>
      </p:sp>
      <p:sp>
        <p:nvSpPr>
          <p:cNvPr id="29" name="TextBox 28">
            <a:extLst>
              <a:ext uri="{FF2B5EF4-FFF2-40B4-BE49-F238E27FC236}">
                <a16:creationId xmlns:a16="http://schemas.microsoft.com/office/drawing/2014/main" xmlns="" id="{6411E3B7-24E0-4307-A598-3A558AAF8243}"/>
              </a:ext>
            </a:extLst>
          </p:cNvPr>
          <p:cNvSpPr txBox="1"/>
          <p:nvPr/>
        </p:nvSpPr>
        <p:spPr>
          <a:xfrm>
            <a:off x="476826" y="1420755"/>
            <a:ext cx="2795732" cy="830997"/>
          </a:xfrm>
          <a:prstGeom prst="rect">
            <a:avLst/>
          </a:prstGeom>
          <a:solidFill>
            <a:schemeClr val="accent5">
              <a:lumMod val="20000"/>
              <a:lumOff val="80000"/>
            </a:schemeClr>
          </a:solidFill>
          <a:ln w="38100">
            <a:solidFill>
              <a:schemeClr val="accent6">
                <a:lumMod val="75000"/>
              </a:schemeClr>
            </a:solidFill>
          </a:ln>
        </p:spPr>
        <p:txBody>
          <a:bodyPr wrap="square" rtlCol="0">
            <a:spAutoFit/>
          </a:bodyPr>
          <a:lstStyle/>
          <a:p>
            <a:pPr algn="ctr"/>
            <a:r>
              <a:rPr lang="vi-VN" sz="1600">
                <a:solidFill>
                  <a:prstClr val="black"/>
                </a:solidFill>
                <a:latin typeface="+mn-lt"/>
                <a:cs typeface="Times New Roman" panose="02020603050405020304" pitchFamily="18" charset="0"/>
              </a:rPr>
              <a:t>Tra cứu thông tin Quyết toán thuế TNCN, thông tin NPT, thông tin NNT</a:t>
            </a:r>
            <a:endParaRPr lang="vi-VN" sz="1600" dirty="0">
              <a:solidFill>
                <a:prstClr val="black"/>
              </a:solidFill>
              <a:latin typeface="+mn-lt"/>
              <a:cs typeface="Times New Roman" panose="02020603050405020304" pitchFamily="18" charset="0"/>
            </a:endParaRPr>
          </a:p>
        </p:txBody>
      </p:sp>
      <p:sp>
        <p:nvSpPr>
          <p:cNvPr id="32" name="TextBox 31">
            <a:extLst>
              <a:ext uri="{FF2B5EF4-FFF2-40B4-BE49-F238E27FC236}">
                <a16:creationId xmlns:a16="http://schemas.microsoft.com/office/drawing/2014/main" xmlns="" id="{F94331B0-F2D0-45D2-88D0-724CF70AF62C}"/>
              </a:ext>
            </a:extLst>
          </p:cNvPr>
          <p:cNvSpPr txBox="1"/>
          <p:nvPr/>
        </p:nvSpPr>
        <p:spPr>
          <a:xfrm>
            <a:off x="5577319" y="1420618"/>
            <a:ext cx="2957081" cy="584775"/>
          </a:xfrm>
          <a:prstGeom prst="rect">
            <a:avLst/>
          </a:prstGeom>
          <a:solidFill>
            <a:schemeClr val="accent5">
              <a:lumMod val="20000"/>
              <a:lumOff val="80000"/>
            </a:schemeClr>
          </a:solidFill>
          <a:ln w="38100">
            <a:solidFill>
              <a:schemeClr val="accent6">
                <a:lumMod val="75000"/>
              </a:schemeClr>
            </a:solidFill>
          </a:ln>
        </p:spPr>
        <p:txBody>
          <a:bodyPr wrap="square" rtlCol="0">
            <a:spAutoFit/>
          </a:bodyPr>
          <a:lstStyle/>
          <a:p>
            <a:pPr algn="ctr"/>
            <a:r>
              <a:rPr lang="vi-VN" sz="1600">
                <a:solidFill>
                  <a:prstClr val="black"/>
                </a:solidFill>
                <a:latin typeface="+mn-lt"/>
                <a:ea typeface="Times New Roman" panose="02020603050405020304" pitchFamily="18" charset="0"/>
              </a:rPr>
              <a:t>Tra cứu được các tờ khai thuế đã nộp</a:t>
            </a:r>
            <a:endParaRPr lang="vi-VN" sz="1600" dirty="0">
              <a:solidFill>
                <a:prstClr val="black"/>
              </a:solidFill>
              <a:latin typeface="+mn-lt"/>
              <a:ea typeface="Times New Roman" panose="02020603050405020304" pitchFamily="18" charset="0"/>
            </a:endParaRPr>
          </a:p>
        </p:txBody>
      </p:sp>
      <p:sp>
        <p:nvSpPr>
          <p:cNvPr id="38" name="TextBox 37">
            <a:extLst>
              <a:ext uri="{FF2B5EF4-FFF2-40B4-BE49-F238E27FC236}">
                <a16:creationId xmlns:a16="http://schemas.microsoft.com/office/drawing/2014/main" xmlns="" id="{41BA3A6B-7DAE-44BC-BADD-10C9332B8553}"/>
              </a:ext>
            </a:extLst>
          </p:cNvPr>
          <p:cNvSpPr txBox="1"/>
          <p:nvPr/>
        </p:nvSpPr>
        <p:spPr>
          <a:xfrm>
            <a:off x="5543083" y="3042612"/>
            <a:ext cx="2957082" cy="830997"/>
          </a:xfrm>
          <a:prstGeom prst="rect">
            <a:avLst/>
          </a:prstGeom>
          <a:solidFill>
            <a:schemeClr val="accent6">
              <a:lumMod val="20000"/>
              <a:lumOff val="80000"/>
            </a:schemeClr>
          </a:solidFill>
          <a:ln w="38100">
            <a:solidFill>
              <a:schemeClr val="accent6">
                <a:lumMod val="75000"/>
              </a:schemeClr>
            </a:solidFill>
          </a:ln>
        </p:spPr>
        <p:txBody>
          <a:bodyPr wrap="square" rtlCol="0">
            <a:spAutoFit/>
          </a:bodyPr>
          <a:lstStyle/>
          <a:p>
            <a:pPr algn="ctr"/>
            <a:r>
              <a:rPr lang="en-US" sz="1600">
                <a:solidFill>
                  <a:srgbClr val="212529"/>
                </a:solidFill>
                <a:latin typeface="Arial" panose="020B0604020202020204" pitchFamily="34" charset="0"/>
                <a:cs typeface="Arial" panose="020B0604020202020204" pitchFamily="34" charset="0"/>
              </a:rPr>
              <a:t>Nộp thuế, t</a:t>
            </a:r>
            <a:r>
              <a:rPr lang="vi-VN" sz="1600">
                <a:solidFill>
                  <a:srgbClr val="212529"/>
                </a:solidFill>
                <a:latin typeface="Arial" panose="020B0604020202020204" pitchFamily="34" charset="0"/>
                <a:cs typeface="Arial" panose="020B0604020202020204" pitchFamily="34" charset="0"/>
              </a:rPr>
              <a:t>ra cứu thông báo</a:t>
            </a:r>
            <a:r>
              <a:rPr lang="en-US" sz="1600">
                <a:solidFill>
                  <a:srgbClr val="212529"/>
                </a:solidFill>
                <a:latin typeface="Arial" panose="020B0604020202020204" pitchFamily="34" charset="0"/>
                <a:cs typeface="Arial" panose="020B0604020202020204" pitchFamily="34" charset="0"/>
              </a:rPr>
              <a:t> thuế, các khoản thuế đã nộp </a:t>
            </a:r>
            <a:r>
              <a:rPr lang="vi-VN" sz="1600">
                <a:solidFill>
                  <a:srgbClr val="212529"/>
                </a:solidFill>
                <a:latin typeface="Arial" panose="020B0604020202020204" pitchFamily="34" charset="0"/>
                <a:cs typeface="Arial" panose="020B0604020202020204" pitchFamily="34" charset="0"/>
              </a:rPr>
              <a:t>ngân sách nhà nước</a:t>
            </a:r>
            <a:r>
              <a:rPr lang="en-US" sz="1600">
                <a:solidFill>
                  <a:srgbClr val="212529"/>
                </a:solidFill>
                <a:latin typeface="Arial" panose="020B0604020202020204" pitchFamily="34" charset="0"/>
                <a:cs typeface="Arial" panose="020B0604020202020204" pitchFamily="34" charset="0"/>
              </a:rPr>
              <a:t>.</a:t>
            </a:r>
            <a:endParaRPr lang="en-US" sz="1600" dirty="0">
              <a:solidFill>
                <a:srgbClr val="212529"/>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xmlns="" id="{41BA3A6B-7DAE-44BC-BADD-10C9332B8553}"/>
              </a:ext>
            </a:extLst>
          </p:cNvPr>
          <p:cNvSpPr txBox="1"/>
          <p:nvPr/>
        </p:nvSpPr>
        <p:spPr>
          <a:xfrm>
            <a:off x="457200" y="3028654"/>
            <a:ext cx="2481196" cy="830997"/>
          </a:xfrm>
          <a:prstGeom prst="rect">
            <a:avLst/>
          </a:prstGeom>
          <a:solidFill>
            <a:schemeClr val="accent6">
              <a:lumMod val="20000"/>
              <a:lumOff val="80000"/>
            </a:schemeClr>
          </a:solidFill>
          <a:ln w="38100">
            <a:solidFill>
              <a:schemeClr val="accent6">
                <a:lumMod val="75000"/>
              </a:schemeClr>
            </a:solidFill>
          </a:ln>
        </p:spPr>
        <p:txBody>
          <a:bodyPr wrap="square" rtlCol="0">
            <a:spAutoFit/>
          </a:bodyPr>
          <a:lstStyle/>
          <a:p>
            <a:pPr algn="just"/>
            <a:r>
              <a:rPr lang="vi-VN" sz="1600">
                <a:solidFill>
                  <a:prstClr val="black"/>
                </a:solidFill>
                <a:latin typeface="+mn-lt"/>
                <a:cs typeface="Times New Roman" panose="02020603050405020304" pitchFamily="18" charset="0"/>
              </a:rPr>
              <a:t>Thông tin người nộp thuế được bảo đảm an toàn và bảo mật</a:t>
            </a:r>
            <a:endParaRPr lang="vi-VN" sz="1600" dirty="0">
              <a:solidFill>
                <a:prstClr val="black"/>
              </a:solidFill>
              <a:latin typeface="+mn-lt"/>
              <a:cs typeface="Times New Roman" panose="02020603050405020304" pitchFamily="18" charset="0"/>
            </a:endParaRPr>
          </a:p>
        </p:txBody>
      </p:sp>
    </p:spTree>
    <p:extLst>
      <p:ext uri="{BB962C8B-B14F-4D97-AF65-F5344CB8AC3E}">
        <p14:creationId xmlns:p14="http://schemas.microsoft.com/office/powerpoint/2010/main" val="2449031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733800" y="1601792"/>
            <a:ext cx="3992511" cy="323165"/>
          </a:xfrm>
          <a:prstGeom prst="rect">
            <a:avLst/>
          </a:prstGeom>
          <a:noFill/>
        </p:spPr>
        <p:txBody>
          <a:bodyPr wrap="square" rtlCol="0">
            <a:spAutoFit/>
          </a:bodyPr>
          <a:lstStyle/>
          <a:p>
            <a:pPr algn="just"/>
            <a:r>
              <a:rPr lang="en-US" altLang="ko-KR" sz="1500" b="1">
                <a:solidFill>
                  <a:schemeClr val="tx1">
                    <a:lumMod val="95000"/>
                  </a:schemeClr>
                </a:solidFill>
                <a:latin typeface="Times New Roman" panose="02020603050405020304" pitchFamily="18" charset="0"/>
                <a:ea typeface="맑은 고딕" panose="020B0503020000020004" pitchFamily="34" charset="-127"/>
                <a:cs typeface="Times New Roman" panose="02020603050405020304" pitchFamily="18" charset="0"/>
              </a:rPr>
              <a:t>CÁ NHÂN, HỘ KINH DOANH</a:t>
            </a:r>
            <a:endParaRPr lang="ko-KR" altLang="en-US" sz="1500" b="1" dirty="0">
              <a:solidFill>
                <a:schemeClr val="tx1">
                  <a:lumMod val="95000"/>
                </a:schemeClr>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2" name="TextBox 31"/>
          <p:cNvSpPr txBox="1"/>
          <p:nvPr/>
        </p:nvSpPr>
        <p:spPr>
          <a:xfrm>
            <a:off x="3733800" y="2048790"/>
            <a:ext cx="4800600" cy="323165"/>
          </a:xfrm>
          <a:prstGeom prst="rect">
            <a:avLst/>
          </a:prstGeom>
          <a:noFill/>
        </p:spPr>
        <p:txBody>
          <a:bodyPr wrap="square" rtlCol="0">
            <a:spAutoFit/>
          </a:bodyPr>
          <a:lstStyle/>
          <a:p>
            <a:pPr algn="just"/>
            <a:r>
              <a:rPr lang="en-US" altLang="ko-KR" sz="1500" b="1">
                <a:solidFill>
                  <a:schemeClr val="tx1">
                    <a:lumMod val="95000"/>
                  </a:schemeClr>
                </a:solidFill>
                <a:latin typeface="Times New Roman" panose="02020603050405020304" pitchFamily="18" charset="0"/>
                <a:ea typeface="맑은 고딕" panose="020B0503020000020004" pitchFamily="34" charset="-127"/>
                <a:cs typeface="Times New Roman" panose="02020603050405020304" pitchFamily="18" charset="0"/>
              </a:rPr>
              <a:t>CÁ NHÂN CÓ NVTC VỀ ĐẤT, NV THUẾ PNN</a:t>
            </a:r>
            <a:endParaRPr lang="ko-KR" altLang="en-US" sz="1500" b="1" dirty="0">
              <a:solidFill>
                <a:schemeClr val="tx1">
                  <a:lumMod val="95000"/>
                </a:schemeClr>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35" name="TextBox 34"/>
          <p:cNvSpPr txBox="1"/>
          <p:nvPr/>
        </p:nvSpPr>
        <p:spPr>
          <a:xfrm>
            <a:off x="3733800" y="2528555"/>
            <a:ext cx="5195548" cy="323165"/>
          </a:xfrm>
          <a:prstGeom prst="rect">
            <a:avLst/>
          </a:prstGeom>
          <a:noFill/>
        </p:spPr>
        <p:txBody>
          <a:bodyPr wrap="square" rtlCol="0">
            <a:spAutoFit/>
          </a:bodyPr>
          <a:lstStyle/>
          <a:p>
            <a:pPr algn="just"/>
            <a:r>
              <a:rPr lang="en-US" altLang="ko-KR" sz="1500" b="1">
                <a:solidFill>
                  <a:schemeClr val="tx1">
                    <a:lumMod val="95000"/>
                  </a:schemeClr>
                </a:solidFill>
                <a:latin typeface="Times New Roman" panose="02020603050405020304" pitchFamily="18" charset="0"/>
                <a:ea typeface="맑은 고딕" panose="020B0503020000020004" pitchFamily="34" charset="-127"/>
                <a:cs typeface="Times New Roman" panose="02020603050405020304" pitchFamily="18" charset="0"/>
              </a:rPr>
              <a:t>CÁ NHÂN CÓ NVT LỆ PHÍ TRƯỚC BẠ PHƯƠNG TIỆN</a:t>
            </a:r>
            <a:endParaRPr lang="ko-KR" altLang="en-US" sz="1500" b="1" dirty="0">
              <a:solidFill>
                <a:schemeClr val="tx1">
                  <a:lumMod val="95000"/>
                </a:schemeClr>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43" name="Isosceles Triangle 51">
            <a:extLst>
              <a:ext uri="{FF2B5EF4-FFF2-40B4-BE49-F238E27FC236}">
                <a16:creationId xmlns:a16="http://schemas.microsoft.com/office/drawing/2014/main" xmlns="" id="{D03BF2B7-6357-4E40-86FC-346F0F2CE10D}"/>
              </a:ext>
            </a:extLst>
          </p:cNvPr>
          <p:cNvSpPr/>
          <p:nvPr/>
        </p:nvSpPr>
        <p:spPr>
          <a:xfrm>
            <a:off x="3388561" y="2556916"/>
            <a:ext cx="267473" cy="19017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406" dirty="0">
              <a:solidFill>
                <a:prstClr val="white"/>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44" name="Rectangle 15">
            <a:extLst>
              <a:ext uri="{FF2B5EF4-FFF2-40B4-BE49-F238E27FC236}">
                <a16:creationId xmlns:a16="http://schemas.microsoft.com/office/drawing/2014/main" xmlns="" id="{5294853D-3F93-4D9A-A246-77BA69ED3012}"/>
              </a:ext>
            </a:extLst>
          </p:cNvPr>
          <p:cNvSpPr/>
          <p:nvPr/>
        </p:nvSpPr>
        <p:spPr>
          <a:xfrm rot="5400000">
            <a:off x="3398196" y="2017804"/>
            <a:ext cx="272282" cy="261949"/>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406" dirty="0">
              <a:solidFill>
                <a:prstClr val="white"/>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47" name="Oval 21">
            <a:extLst>
              <a:ext uri="{FF2B5EF4-FFF2-40B4-BE49-F238E27FC236}">
                <a16:creationId xmlns:a16="http://schemas.microsoft.com/office/drawing/2014/main" xmlns="" id="{7E5456EC-0799-43EA-AFAE-E74057547FB8}"/>
              </a:ext>
            </a:extLst>
          </p:cNvPr>
          <p:cNvSpPr>
            <a:spLocks noChangeAspect="1"/>
          </p:cNvSpPr>
          <p:nvPr/>
        </p:nvSpPr>
        <p:spPr>
          <a:xfrm>
            <a:off x="3377392" y="1545234"/>
            <a:ext cx="278332" cy="28065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1435" tIns="25718" rIns="51435" bIns="25718"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1406" dirty="0">
              <a:solidFill>
                <a:prstClr val="white"/>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53" name="TextBox 52">
            <a:extLst>
              <a:ext uri="{FF2B5EF4-FFF2-40B4-BE49-F238E27FC236}">
                <a16:creationId xmlns:a16="http://schemas.microsoft.com/office/drawing/2014/main" xmlns="" id="{C2FF09F8-7E6A-403C-862B-7D13D74A5DB6}"/>
              </a:ext>
            </a:extLst>
          </p:cNvPr>
          <p:cNvSpPr txBox="1"/>
          <p:nvPr/>
        </p:nvSpPr>
        <p:spPr>
          <a:xfrm>
            <a:off x="152401" y="1535931"/>
            <a:ext cx="2226638" cy="1323439"/>
          </a:xfrm>
          <a:prstGeom prst="rect">
            <a:avLst/>
          </a:prstGeom>
          <a:noFill/>
        </p:spPr>
        <p:txBody>
          <a:bodyPr wrap="square" rtlCol="0" anchor="ctr">
            <a:spAutoFit/>
          </a:bodyPr>
          <a:lstStyle/>
          <a:p>
            <a:pPr algn="ctr"/>
            <a:r>
              <a:rPr lang="vi-VN" altLang="ko-KR" sz="2000" b="1">
                <a:solidFill>
                  <a:srgbClr val="002060"/>
                </a:solidFill>
                <a:latin typeface="Times New Roman" panose="02020603050405020304" pitchFamily="18" charset="0"/>
                <a:ea typeface="맑은 고딕" panose="020B0503020000020004" pitchFamily="34" charset="-127"/>
                <a:cs typeface="Times New Roman" panose="02020603050405020304" pitchFamily="18" charset="0"/>
              </a:rPr>
              <a:t>ĐỐI TƯỢNG TRIỂN KHAI CÀI ĐẶT ETAXMOBILE</a:t>
            </a:r>
            <a:endParaRPr lang="vi-VN" altLang="ko-KR" sz="2000" b="1" dirty="0" err="1">
              <a:solidFill>
                <a:srgbClr val="002060"/>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55" name="Rectangle 16">
            <a:extLst>
              <a:ext uri="{FF2B5EF4-FFF2-40B4-BE49-F238E27FC236}">
                <a16:creationId xmlns:a16="http://schemas.microsoft.com/office/drawing/2014/main" xmlns="" id="{EE8124F3-717D-48CF-A47F-1E6B4110895D}"/>
              </a:ext>
            </a:extLst>
          </p:cNvPr>
          <p:cNvSpPr/>
          <p:nvPr/>
        </p:nvSpPr>
        <p:spPr>
          <a:xfrm rot="2700000">
            <a:off x="3431329" y="2993010"/>
            <a:ext cx="175209" cy="34188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6">
              <a:solidFill>
                <a:prstClr val="white"/>
              </a:solidFill>
              <a:latin typeface="Times New Roman" panose="02020603050405020304" pitchFamily="18" charset="0"/>
              <a:ea typeface="맑은 고딕" panose="020B0503020000020004" pitchFamily="34" charset="-127"/>
              <a:cs typeface="Times New Roman" panose="02020603050405020304" pitchFamily="18" charset="0"/>
            </a:endParaRPr>
          </a:p>
        </p:txBody>
      </p:sp>
      <p:sp>
        <p:nvSpPr>
          <p:cNvPr id="57" name="TextBox 56"/>
          <p:cNvSpPr txBox="1"/>
          <p:nvPr/>
        </p:nvSpPr>
        <p:spPr>
          <a:xfrm>
            <a:off x="3657600" y="3046251"/>
            <a:ext cx="5334000" cy="323165"/>
          </a:xfrm>
          <a:prstGeom prst="rect">
            <a:avLst/>
          </a:prstGeom>
          <a:noFill/>
        </p:spPr>
        <p:txBody>
          <a:bodyPr wrap="square" rtlCol="0">
            <a:spAutoFit/>
          </a:bodyPr>
          <a:lstStyle/>
          <a:p>
            <a:pPr algn="just"/>
            <a:r>
              <a:rPr lang="en-US" altLang="ko-KR" sz="1500" b="1">
                <a:solidFill>
                  <a:schemeClr val="tx1">
                    <a:lumMod val="95000"/>
                  </a:schemeClr>
                </a:solidFill>
                <a:latin typeface="Times New Roman" panose="02020603050405020304" pitchFamily="18" charset="0"/>
                <a:ea typeface="맑은 고딕" panose="020B0503020000020004" pitchFamily="34" charset="-127"/>
                <a:cs typeface="Times New Roman" panose="02020603050405020304" pitchFamily="18" charset="0"/>
              </a:rPr>
              <a:t>CÁ NHÂN CÓ THU NHẬP TỪ TIỀN LƯƠNG TIỀN CÔNG</a:t>
            </a:r>
            <a:endParaRPr lang="ko-KR" altLang="en-US" sz="1500" b="1" dirty="0">
              <a:solidFill>
                <a:schemeClr val="tx1">
                  <a:lumMod val="95000"/>
                </a:schemeClr>
              </a:solidFill>
              <a:latin typeface="Times New Roman" panose="02020603050405020304" pitchFamily="18" charset="0"/>
              <a:ea typeface="맑은 고딕"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7787343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52400" y="656965"/>
            <a:ext cx="8679898" cy="543185"/>
          </a:xfrm>
        </p:spPr>
        <p:txBody>
          <a:bodyPr>
            <a:normAutofit fontScale="47500" lnSpcReduction="20000"/>
          </a:bodyPr>
          <a:lstStyle/>
          <a:p>
            <a:r>
              <a:rPr lang="vi-VN"/>
              <a:t>PHẦN 2: CÁCH CÀI ĐẶT ỨNG DỤNG THUẾ ĐIỆN TỬ ETAXMOBILE</a:t>
            </a:r>
          </a:p>
          <a:p>
            <a:endParaRPr lang="en-US"/>
          </a:p>
        </p:txBody>
      </p:sp>
      <p:sp>
        <p:nvSpPr>
          <p:cNvPr id="4" name="TextBox 3">
            <a:extLst>
              <a:ext uri="{FF2B5EF4-FFF2-40B4-BE49-F238E27FC236}">
                <a16:creationId xmlns:a16="http://schemas.microsoft.com/office/drawing/2014/main" xmlns="" id="{5A95AC6C-78EE-4DA9-B4D2-A2AB902226D5}"/>
              </a:ext>
            </a:extLst>
          </p:cNvPr>
          <p:cNvSpPr txBox="1"/>
          <p:nvPr/>
        </p:nvSpPr>
        <p:spPr>
          <a:xfrm>
            <a:off x="457200" y="1200150"/>
            <a:ext cx="8229600" cy="2756845"/>
          </a:xfrm>
          <a:prstGeom prst="rect">
            <a:avLst/>
          </a:prstGeom>
          <a:noFill/>
        </p:spPr>
        <p:txBody>
          <a:bodyPr wrap="square">
            <a:spAutoFit/>
          </a:bodyPr>
          <a:lstStyle/>
          <a:p>
            <a:pPr algn="ctr">
              <a:lnSpc>
                <a:spcPct val="110000"/>
              </a:lnSpc>
              <a:spcBef>
                <a:spcPts val="500"/>
              </a:spcBef>
              <a:spcAft>
                <a:spcPts val="500"/>
              </a:spcAft>
            </a:pPr>
            <a:endParaRPr lang="vi-VN" sz="1600" b="1" dirty="0">
              <a:solidFill>
                <a:schemeClr val="tx1">
                  <a:lumMod val="95000"/>
                </a:schemeClr>
              </a:solidFill>
              <a:latin typeface="+mn-lt"/>
            </a:endParaRPr>
          </a:p>
          <a:p>
            <a:pPr algn="just">
              <a:lnSpc>
                <a:spcPct val="110000"/>
              </a:lnSpc>
              <a:spcBef>
                <a:spcPts val="500"/>
              </a:spcBef>
              <a:spcAft>
                <a:spcPts val="500"/>
              </a:spcAft>
            </a:pPr>
            <a:r>
              <a:rPr lang="vi-VN" sz="1600" dirty="0">
                <a:solidFill>
                  <a:schemeClr val="tx1">
                    <a:lumMod val="95000"/>
                  </a:schemeClr>
                </a:solidFill>
                <a:latin typeface="+mn-lt"/>
                <a:ea typeface="Calibri" panose="020F0502020204030204" pitchFamily="34" charset="0"/>
                <a:cs typeface="Times New Roman" panose="02020603050405020304" pitchFamily="18" charset="0"/>
              </a:rPr>
              <a:t>Điều kiện để sử dụng được ứng dụng Thuế điện tử </a:t>
            </a:r>
            <a:r>
              <a:rPr lang="en-US" sz="1600" dirty="0" err="1">
                <a:solidFill>
                  <a:schemeClr val="tx1">
                    <a:lumMod val="95000"/>
                  </a:schemeClr>
                </a:solidFill>
                <a:latin typeface="+mn-lt"/>
                <a:ea typeface="Calibri" panose="020F0502020204030204" pitchFamily="34" charset="0"/>
                <a:cs typeface="Times New Roman" panose="02020603050405020304" pitchFamily="18" charset="0"/>
              </a:rPr>
              <a:t>eT</a:t>
            </a:r>
            <a:r>
              <a:rPr lang="vi-VN" sz="1600" dirty="0" err="1">
                <a:solidFill>
                  <a:schemeClr val="tx1">
                    <a:lumMod val="95000"/>
                  </a:schemeClr>
                </a:solidFill>
                <a:latin typeface="+mn-lt"/>
                <a:ea typeface="Calibri" panose="020F0502020204030204" pitchFamily="34" charset="0"/>
                <a:cs typeface="Times New Roman" panose="02020603050405020304" pitchFamily="18" charset="0"/>
              </a:rPr>
              <a:t>ax</a:t>
            </a:r>
            <a:r>
              <a:rPr lang="en-US" sz="1600" dirty="0">
                <a:solidFill>
                  <a:schemeClr val="tx1">
                    <a:lumMod val="95000"/>
                  </a:schemeClr>
                </a:solidFill>
                <a:latin typeface="+mn-lt"/>
                <a:ea typeface="Calibri" panose="020F0502020204030204" pitchFamily="34" charset="0"/>
                <a:cs typeface="Times New Roman" panose="02020603050405020304" pitchFamily="18" charset="0"/>
              </a:rPr>
              <a:t> M</a:t>
            </a:r>
            <a:r>
              <a:rPr lang="vi-VN" sz="1600" dirty="0" err="1">
                <a:solidFill>
                  <a:schemeClr val="tx1">
                    <a:lumMod val="95000"/>
                  </a:schemeClr>
                </a:solidFill>
                <a:latin typeface="+mn-lt"/>
                <a:ea typeface="Calibri" panose="020F0502020204030204" pitchFamily="34" charset="0"/>
                <a:cs typeface="Times New Roman" panose="02020603050405020304" pitchFamily="18" charset="0"/>
              </a:rPr>
              <a:t>obile</a:t>
            </a:r>
            <a:r>
              <a:rPr lang="vi-VN" sz="1600" dirty="0">
                <a:solidFill>
                  <a:schemeClr val="tx1">
                    <a:lumMod val="95000"/>
                  </a:schemeClr>
                </a:solidFill>
                <a:latin typeface="+mn-lt"/>
                <a:ea typeface="Calibri" panose="020F0502020204030204" pitchFamily="34" charset="0"/>
                <a:cs typeface="Times New Roman" panose="02020603050405020304" pitchFamily="18" charset="0"/>
              </a:rPr>
              <a:t>:</a:t>
            </a:r>
          </a:p>
          <a:p>
            <a:pPr algn="just">
              <a:lnSpc>
                <a:spcPct val="110000"/>
              </a:lnSpc>
              <a:spcBef>
                <a:spcPts val="500"/>
              </a:spcBef>
              <a:spcAft>
                <a:spcPts val="500"/>
              </a:spcAft>
            </a:pPr>
            <a:r>
              <a:rPr lang="vi-VN" sz="1600" dirty="0">
                <a:solidFill>
                  <a:schemeClr val="tx1">
                    <a:lumMod val="95000"/>
                  </a:schemeClr>
                </a:solidFill>
                <a:latin typeface="+mn-lt"/>
                <a:ea typeface="Calibri" panose="020F0502020204030204" pitchFamily="34" charset="0"/>
                <a:cs typeface="Times New Roman" panose="02020603050405020304" pitchFamily="18" charset="0"/>
              </a:rPr>
              <a:t>1. Sử dụng điện thoại di động thông minh hoặc Ipad có kết nối Internet.</a:t>
            </a:r>
          </a:p>
          <a:p>
            <a:pPr algn="just">
              <a:lnSpc>
                <a:spcPct val="110000"/>
              </a:lnSpc>
              <a:spcBef>
                <a:spcPts val="500"/>
              </a:spcBef>
              <a:spcAft>
                <a:spcPts val="500"/>
              </a:spcAft>
            </a:pPr>
            <a:r>
              <a:rPr lang="vi-VN" sz="1600" dirty="0">
                <a:solidFill>
                  <a:schemeClr val="tx1">
                    <a:lumMod val="95000"/>
                  </a:schemeClr>
                </a:solidFill>
                <a:latin typeface="+mn-lt"/>
                <a:ea typeface="Calibri" panose="020F0502020204030204" pitchFamily="34" charset="0"/>
                <a:cs typeface="Times New Roman" panose="02020603050405020304" pitchFamily="18" charset="0"/>
              </a:rPr>
              <a:t>2. Sử dụng Mật khẩu V</a:t>
            </a:r>
            <a:r>
              <a:rPr lang="en-US" sz="1600" dirty="0">
                <a:solidFill>
                  <a:schemeClr val="tx1">
                    <a:lumMod val="95000"/>
                  </a:schemeClr>
                </a:solidFill>
                <a:latin typeface="+mn-lt"/>
                <a:ea typeface="Calibri" panose="020F0502020204030204" pitchFamily="34" charset="0"/>
                <a:cs typeface="Times New Roman" panose="02020603050405020304" pitchFamily="18" charset="0"/>
              </a:rPr>
              <a:t>N</a:t>
            </a:r>
            <a:r>
              <a:rPr lang="vi-VN" sz="1600" dirty="0">
                <a:solidFill>
                  <a:schemeClr val="tx1">
                    <a:lumMod val="95000"/>
                  </a:schemeClr>
                </a:solidFill>
                <a:latin typeface="+mn-lt"/>
                <a:ea typeface="Calibri" panose="020F0502020204030204" pitchFamily="34" charset="0"/>
                <a:cs typeface="Times New Roman" panose="02020603050405020304" pitchFamily="18" charset="0"/>
              </a:rPr>
              <a:t>e</a:t>
            </a:r>
            <a:r>
              <a:rPr lang="en-US" sz="1600" dirty="0">
                <a:solidFill>
                  <a:schemeClr val="tx1">
                    <a:lumMod val="95000"/>
                  </a:schemeClr>
                </a:solidFill>
                <a:latin typeface="+mn-lt"/>
                <a:ea typeface="Calibri" panose="020F0502020204030204" pitchFamily="34" charset="0"/>
                <a:cs typeface="Times New Roman" panose="02020603050405020304" pitchFamily="18" charset="0"/>
              </a:rPr>
              <a:t>ID</a:t>
            </a:r>
            <a:r>
              <a:rPr lang="vi-VN" sz="1600" dirty="0">
                <a:solidFill>
                  <a:schemeClr val="tx1">
                    <a:lumMod val="95000"/>
                  </a:schemeClr>
                </a:solidFill>
                <a:latin typeface="+mn-lt"/>
                <a:ea typeface="Calibri" panose="020F0502020204030204" pitchFamily="34" charset="0"/>
                <a:cs typeface="Times New Roman" panose="02020603050405020304" pitchFamily="18" charset="0"/>
              </a:rPr>
              <a:t>, địa chỉ email, số điện thoại để đăng nhập vào ứng dụng. (Đối với địa chỉ email, số điện thoại chỉ cần nhập thông tin khi sử dụng lần đầu)</a:t>
            </a:r>
          </a:p>
          <a:p>
            <a:pPr algn="just">
              <a:lnSpc>
                <a:spcPct val="110000"/>
              </a:lnSpc>
              <a:spcBef>
                <a:spcPts val="500"/>
              </a:spcBef>
              <a:spcAft>
                <a:spcPts val="500"/>
              </a:spcAft>
            </a:pPr>
            <a:r>
              <a:rPr lang="vi-VN" sz="1600" dirty="0">
                <a:solidFill>
                  <a:schemeClr val="tx1">
                    <a:lumMod val="95000"/>
                  </a:schemeClr>
                </a:solidFill>
                <a:latin typeface="+mn-lt"/>
                <a:ea typeface="Calibri" panose="020F0502020204030204" pitchFamily="34" charset="0"/>
                <a:cs typeface="Times New Roman" panose="02020603050405020304" pitchFamily="18" charset="0"/>
              </a:rPr>
              <a:t>3. Sử dụng ngân hàng có trong danh sách liên kết với ứng dụng thuế điện tử </a:t>
            </a:r>
            <a:r>
              <a:rPr lang="en-US" sz="1600" dirty="0" err="1">
                <a:solidFill>
                  <a:schemeClr val="tx1">
                    <a:lumMod val="95000"/>
                  </a:schemeClr>
                </a:solidFill>
                <a:latin typeface="+mn-lt"/>
                <a:ea typeface="Calibri" panose="020F0502020204030204" pitchFamily="34" charset="0"/>
                <a:cs typeface="Times New Roman" panose="02020603050405020304" pitchFamily="18" charset="0"/>
              </a:rPr>
              <a:t>eT</a:t>
            </a:r>
            <a:r>
              <a:rPr lang="vi-VN" sz="1600" dirty="0" err="1">
                <a:solidFill>
                  <a:schemeClr val="tx1">
                    <a:lumMod val="95000"/>
                  </a:schemeClr>
                </a:solidFill>
                <a:latin typeface="+mn-lt"/>
                <a:ea typeface="Calibri" panose="020F0502020204030204" pitchFamily="34" charset="0"/>
                <a:cs typeface="Times New Roman" panose="02020603050405020304" pitchFamily="18" charset="0"/>
              </a:rPr>
              <a:t>ax</a:t>
            </a:r>
            <a:r>
              <a:rPr lang="en-US" sz="1600" dirty="0">
                <a:solidFill>
                  <a:schemeClr val="tx1">
                    <a:lumMod val="95000"/>
                  </a:schemeClr>
                </a:solidFill>
                <a:latin typeface="+mn-lt"/>
                <a:ea typeface="Calibri" panose="020F0502020204030204" pitchFamily="34" charset="0"/>
                <a:cs typeface="Times New Roman" panose="02020603050405020304" pitchFamily="18" charset="0"/>
              </a:rPr>
              <a:t> M</a:t>
            </a:r>
            <a:r>
              <a:rPr lang="vi-VN" sz="1600" dirty="0" err="1">
                <a:solidFill>
                  <a:schemeClr val="tx1">
                    <a:lumMod val="95000"/>
                  </a:schemeClr>
                </a:solidFill>
                <a:latin typeface="+mn-lt"/>
                <a:ea typeface="Calibri" panose="020F0502020204030204" pitchFamily="34" charset="0"/>
                <a:cs typeface="Times New Roman" panose="02020603050405020304" pitchFamily="18" charset="0"/>
              </a:rPr>
              <a:t>obile</a:t>
            </a:r>
            <a:r>
              <a:rPr lang="vi-VN" sz="1600" dirty="0">
                <a:solidFill>
                  <a:schemeClr val="tx1">
                    <a:lumMod val="95000"/>
                  </a:schemeClr>
                </a:solidFill>
                <a:effectLst/>
                <a:latin typeface="+mn-lt"/>
                <a:ea typeface="Calibri" panose="020F0502020204030204" pitchFamily="34" charset="0"/>
                <a:cs typeface="Times New Roman" panose="02020603050405020304" pitchFamily="18" charset="0"/>
              </a:rPr>
              <a:t> (22 Ngân hàng)</a:t>
            </a:r>
            <a:r>
              <a:rPr lang="en-US" sz="1600" dirty="0">
                <a:solidFill>
                  <a:schemeClr val="tx1">
                    <a:lumMod val="95000"/>
                  </a:schemeClr>
                </a:solidFill>
                <a:effectLst/>
                <a:latin typeface="+mn-lt"/>
                <a:ea typeface="Calibri" panose="020F0502020204030204" pitchFamily="34" charset="0"/>
                <a:cs typeface="Times New Roman" panose="02020603050405020304" pitchFamily="18" charset="0"/>
              </a:rPr>
              <a:t>, </a:t>
            </a:r>
            <a:r>
              <a:rPr lang="en-US" sz="1600" dirty="0" err="1">
                <a:solidFill>
                  <a:schemeClr val="tx1">
                    <a:lumMod val="95000"/>
                  </a:schemeClr>
                </a:solidFill>
                <a:effectLst/>
                <a:latin typeface="+mn-lt"/>
                <a:ea typeface="Calibri" panose="020F0502020204030204" pitchFamily="34" charset="0"/>
                <a:cs typeface="Times New Roman" panose="02020603050405020304" pitchFamily="18" charset="0"/>
              </a:rPr>
              <a:t>Thông</a:t>
            </a:r>
            <a:r>
              <a:rPr lang="en-US" sz="1600" dirty="0">
                <a:solidFill>
                  <a:schemeClr val="tx1">
                    <a:lumMod val="95000"/>
                  </a:schemeClr>
                </a:solidFill>
                <a:effectLst/>
                <a:latin typeface="+mn-lt"/>
                <a:ea typeface="Calibri" panose="020F0502020204030204" pitchFamily="34" charset="0"/>
                <a:cs typeface="Times New Roman" panose="02020603050405020304" pitchFamily="18" charset="0"/>
              </a:rPr>
              <a:t> tin cá </a:t>
            </a:r>
            <a:r>
              <a:rPr lang="en-US" sz="1600" dirty="0" err="1">
                <a:solidFill>
                  <a:schemeClr val="tx1">
                    <a:lumMod val="95000"/>
                  </a:schemeClr>
                </a:solidFill>
                <a:effectLst/>
                <a:latin typeface="+mn-lt"/>
                <a:ea typeface="Calibri" panose="020F0502020204030204" pitchFamily="34" charset="0"/>
                <a:cs typeface="Times New Roman" panose="02020603050405020304" pitchFamily="18" charset="0"/>
              </a:rPr>
              <a:t>nhân</a:t>
            </a:r>
            <a:r>
              <a:rPr lang="en-US" sz="1600" dirty="0">
                <a:solidFill>
                  <a:schemeClr val="tx1">
                    <a:lumMod val="95000"/>
                  </a:schemeClr>
                </a:solidFill>
                <a:effectLst/>
                <a:latin typeface="+mn-lt"/>
                <a:ea typeface="Calibri" panose="020F0502020204030204" pitchFamily="34" charset="0"/>
                <a:cs typeface="Times New Roman" panose="02020603050405020304" pitchFamily="18" charset="0"/>
              </a:rPr>
              <a:t> </a:t>
            </a:r>
            <a:r>
              <a:rPr lang="en-US" sz="1600" dirty="0" err="1">
                <a:solidFill>
                  <a:schemeClr val="tx1">
                    <a:lumMod val="95000"/>
                  </a:schemeClr>
                </a:solidFill>
                <a:effectLst/>
                <a:latin typeface="+mn-lt"/>
                <a:ea typeface="Calibri" panose="020F0502020204030204" pitchFamily="34" charset="0"/>
                <a:cs typeface="Times New Roman" panose="02020603050405020304" pitchFamily="18" charset="0"/>
              </a:rPr>
              <a:t>như</a:t>
            </a:r>
            <a:r>
              <a:rPr lang="en-US" sz="1600" dirty="0">
                <a:solidFill>
                  <a:schemeClr val="tx1">
                    <a:lumMod val="95000"/>
                  </a:schemeClr>
                </a:solidFill>
                <a:effectLst/>
                <a:latin typeface="+mn-lt"/>
                <a:ea typeface="Calibri" panose="020F0502020204030204" pitchFamily="34" charset="0"/>
                <a:cs typeface="Times New Roman" panose="02020603050405020304" pitchFamily="18" charset="0"/>
              </a:rPr>
              <a:t> </a:t>
            </a:r>
            <a:r>
              <a:rPr lang="en-US" sz="1600" dirty="0" err="1">
                <a:solidFill>
                  <a:schemeClr val="tx1">
                    <a:lumMod val="95000"/>
                  </a:schemeClr>
                </a:solidFill>
                <a:effectLst/>
                <a:latin typeface="+mn-lt"/>
                <a:ea typeface="Calibri" panose="020F0502020204030204" pitchFamily="34" charset="0"/>
                <a:cs typeface="Times New Roman" panose="02020603050405020304" pitchFamily="18" charset="0"/>
              </a:rPr>
              <a:t>tên</a:t>
            </a:r>
            <a:r>
              <a:rPr lang="en-US" sz="1600" dirty="0">
                <a:solidFill>
                  <a:schemeClr val="tx1">
                    <a:lumMod val="95000"/>
                  </a:schemeClr>
                </a:solidFill>
                <a:effectLst/>
                <a:latin typeface="+mn-lt"/>
                <a:ea typeface="Calibri" panose="020F0502020204030204" pitchFamily="34" charset="0"/>
                <a:cs typeface="Times New Roman" panose="02020603050405020304" pitchFamily="18" charset="0"/>
              </a:rPr>
              <a:t>, </a:t>
            </a:r>
            <a:r>
              <a:rPr lang="en-US" sz="1600" dirty="0" err="1">
                <a:solidFill>
                  <a:schemeClr val="tx1">
                    <a:lumMod val="95000"/>
                  </a:schemeClr>
                </a:solidFill>
                <a:effectLst/>
                <a:latin typeface="+mn-lt"/>
                <a:ea typeface="Calibri" panose="020F0502020204030204" pitchFamily="34" charset="0"/>
                <a:cs typeface="Times New Roman" panose="02020603050405020304" pitchFamily="18" charset="0"/>
              </a:rPr>
              <a:t>sô</a:t>
            </a:r>
            <a:r>
              <a:rPr lang="en-US" sz="1600" dirty="0">
                <a:solidFill>
                  <a:schemeClr val="tx1">
                    <a:lumMod val="95000"/>
                  </a:schemeClr>
                </a:solidFill>
                <a:effectLst/>
                <a:latin typeface="+mn-lt"/>
                <a:ea typeface="Calibri" panose="020F0502020204030204" pitchFamily="34" charset="0"/>
                <a:cs typeface="Times New Roman" panose="02020603050405020304" pitchFamily="18" charset="0"/>
              </a:rPr>
              <a:t>́ CCCD </a:t>
            </a:r>
            <a:r>
              <a:rPr lang="en-US" sz="1600" dirty="0" err="1">
                <a:solidFill>
                  <a:schemeClr val="tx1">
                    <a:lumMod val="95000"/>
                  </a:schemeClr>
                </a:solidFill>
                <a:effectLst/>
                <a:latin typeface="+mn-lt"/>
                <a:ea typeface="Calibri" panose="020F0502020204030204" pitchFamily="34" charset="0"/>
                <a:cs typeface="Times New Roman" panose="02020603050405020304" pitchFamily="18" charset="0"/>
              </a:rPr>
              <a:t>phải</a:t>
            </a:r>
            <a:r>
              <a:rPr lang="en-US" sz="1600" dirty="0">
                <a:solidFill>
                  <a:schemeClr val="tx1">
                    <a:lumMod val="95000"/>
                  </a:schemeClr>
                </a:solidFill>
                <a:effectLst/>
                <a:latin typeface="+mn-lt"/>
                <a:ea typeface="Calibri" panose="020F0502020204030204" pitchFamily="34" charset="0"/>
                <a:cs typeface="Times New Roman" panose="02020603050405020304" pitchFamily="18" charset="0"/>
              </a:rPr>
              <a:t> </a:t>
            </a:r>
            <a:r>
              <a:rPr lang="en-US" sz="1600" dirty="0" err="1">
                <a:solidFill>
                  <a:schemeClr val="tx1">
                    <a:lumMod val="95000"/>
                  </a:schemeClr>
                </a:solidFill>
                <a:effectLst/>
                <a:latin typeface="+mn-lt"/>
                <a:ea typeface="Calibri" panose="020F0502020204030204" pitchFamily="34" charset="0"/>
                <a:cs typeface="Times New Roman" panose="02020603050405020304" pitchFamily="18" charset="0"/>
              </a:rPr>
              <a:t>được</a:t>
            </a:r>
            <a:r>
              <a:rPr lang="en-US" sz="1600" dirty="0">
                <a:solidFill>
                  <a:schemeClr val="tx1">
                    <a:lumMod val="95000"/>
                  </a:schemeClr>
                </a:solidFill>
                <a:effectLst/>
                <a:latin typeface="+mn-lt"/>
                <a:ea typeface="Calibri" panose="020F0502020204030204" pitchFamily="34" charset="0"/>
                <a:cs typeface="Times New Roman" panose="02020603050405020304" pitchFamily="18" charset="0"/>
              </a:rPr>
              <a:t> </a:t>
            </a:r>
            <a:r>
              <a:rPr lang="en-US" sz="1600" dirty="0" err="1">
                <a:solidFill>
                  <a:schemeClr val="tx1">
                    <a:lumMod val="95000"/>
                  </a:schemeClr>
                </a:solidFill>
                <a:effectLst/>
                <a:latin typeface="+mn-lt"/>
                <a:ea typeface="Calibri" panose="020F0502020204030204" pitchFamily="34" charset="0"/>
                <a:cs typeface="Times New Roman" panose="02020603050405020304" pitchFamily="18" charset="0"/>
              </a:rPr>
              <a:t>đồng</a:t>
            </a:r>
            <a:r>
              <a:rPr lang="en-US" sz="1600" dirty="0">
                <a:solidFill>
                  <a:schemeClr val="tx1">
                    <a:lumMod val="95000"/>
                  </a:schemeClr>
                </a:solidFill>
                <a:effectLst/>
                <a:latin typeface="+mn-lt"/>
                <a:ea typeface="Calibri" panose="020F0502020204030204" pitchFamily="34" charset="0"/>
                <a:cs typeface="Times New Roman" panose="02020603050405020304" pitchFamily="18" charset="0"/>
              </a:rPr>
              <a:t> </a:t>
            </a:r>
            <a:r>
              <a:rPr lang="en-US" sz="1600" dirty="0" err="1">
                <a:solidFill>
                  <a:schemeClr val="tx1">
                    <a:lumMod val="95000"/>
                  </a:schemeClr>
                </a:solidFill>
                <a:effectLst/>
                <a:latin typeface="+mn-lt"/>
                <a:ea typeface="Calibri" panose="020F0502020204030204" pitchFamily="34" charset="0"/>
                <a:cs typeface="Times New Roman" panose="02020603050405020304" pitchFamily="18" charset="0"/>
              </a:rPr>
              <a:t>bô</a:t>
            </a:r>
            <a:r>
              <a:rPr lang="en-US" sz="1600" dirty="0">
                <a:solidFill>
                  <a:schemeClr val="tx1">
                    <a:lumMod val="95000"/>
                  </a:schemeClr>
                </a:solidFill>
                <a:effectLst/>
                <a:latin typeface="+mn-lt"/>
                <a:ea typeface="Calibri" panose="020F0502020204030204" pitchFamily="34" charset="0"/>
                <a:cs typeface="Times New Roman" panose="02020603050405020304" pitchFamily="18" charset="0"/>
              </a:rPr>
              <a:t>̣ </a:t>
            </a:r>
            <a:r>
              <a:rPr lang="en-US" sz="1600" dirty="0" err="1">
                <a:solidFill>
                  <a:schemeClr val="tx1">
                    <a:lumMod val="95000"/>
                  </a:schemeClr>
                </a:solidFill>
                <a:effectLst/>
                <a:latin typeface="+mn-lt"/>
                <a:ea typeface="Calibri" panose="020F0502020204030204" pitchFamily="34" charset="0"/>
                <a:cs typeface="Times New Roman" panose="02020603050405020304" pitchFamily="18" charset="0"/>
              </a:rPr>
              <a:t>giữa</a:t>
            </a:r>
            <a:r>
              <a:rPr lang="en-US" sz="1600" dirty="0">
                <a:solidFill>
                  <a:schemeClr val="tx1">
                    <a:lumMod val="95000"/>
                  </a:schemeClr>
                </a:solidFill>
                <a:effectLst/>
                <a:latin typeface="+mn-lt"/>
                <a:ea typeface="Calibri" panose="020F0502020204030204" pitchFamily="34" charset="0"/>
                <a:cs typeface="Times New Roman" panose="02020603050405020304" pitchFamily="18" charset="0"/>
              </a:rPr>
              <a:t> </a:t>
            </a:r>
            <a:r>
              <a:rPr lang="en-US" sz="1600" dirty="0" err="1">
                <a:solidFill>
                  <a:schemeClr val="tx1">
                    <a:lumMod val="95000"/>
                  </a:schemeClr>
                </a:solidFill>
                <a:effectLst/>
                <a:latin typeface="+mn-lt"/>
                <a:ea typeface="Calibri" panose="020F0502020204030204" pitchFamily="34" charset="0"/>
                <a:cs typeface="Times New Roman" panose="02020603050405020304" pitchFamily="18" charset="0"/>
              </a:rPr>
              <a:t>cơ</a:t>
            </a:r>
            <a:r>
              <a:rPr lang="en-US" sz="1600" dirty="0">
                <a:solidFill>
                  <a:schemeClr val="tx1">
                    <a:lumMod val="95000"/>
                  </a:schemeClr>
                </a:solidFill>
                <a:effectLst/>
                <a:latin typeface="+mn-lt"/>
                <a:ea typeface="Calibri" panose="020F0502020204030204" pitchFamily="34" charset="0"/>
                <a:cs typeface="Times New Roman" panose="02020603050405020304" pitchFamily="18" charset="0"/>
              </a:rPr>
              <a:t> </a:t>
            </a:r>
            <a:r>
              <a:rPr lang="en-US" sz="1600" dirty="0" err="1">
                <a:solidFill>
                  <a:schemeClr val="tx1">
                    <a:lumMod val="95000"/>
                  </a:schemeClr>
                </a:solidFill>
                <a:effectLst/>
                <a:latin typeface="+mn-lt"/>
                <a:ea typeface="Calibri" panose="020F0502020204030204" pitchFamily="34" charset="0"/>
                <a:cs typeface="Times New Roman" panose="02020603050405020304" pitchFamily="18" charset="0"/>
              </a:rPr>
              <a:t>quan</a:t>
            </a:r>
            <a:r>
              <a:rPr lang="en-US" sz="1600" dirty="0">
                <a:solidFill>
                  <a:schemeClr val="tx1">
                    <a:lumMod val="95000"/>
                  </a:schemeClr>
                </a:solidFill>
                <a:effectLst/>
                <a:latin typeface="+mn-lt"/>
                <a:ea typeface="Calibri" panose="020F0502020204030204" pitchFamily="34" charset="0"/>
                <a:cs typeface="Times New Roman" panose="02020603050405020304" pitchFamily="18" charset="0"/>
              </a:rPr>
              <a:t> </a:t>
            </a:r>
            <a:r>
              <a:rPr lang="en-US" sz="1600" dirty="0" err="1">
                <a:solidFill>
                  <a:schemeClr val="tx1">
                    <a:lumMod val="95000"/>
                  </a:schemeClr>
                </a:solidFill>
                <a:effectLst/>
                <a:latin typeface="+mn-lt"/>
                <a:ea typeface="Calibri" panose="020F0502020204030204" pitchFamily="34" charset="0"/>
                <a:cs typeface="Times New Roman" panose="02020603050405020304" pitchFamily="18" charset="0"/>
              </a:rPr>
              <a:t>thuê</a:t>
            </a:r>
            <a:r>
              <a:rPr lang="en-US" sz="1600" dirty="0">
                <a:solidFill>
                  <a:schemeClr val="tx1">
                    <a:lumMod val="95000"/>
                  </a:schemeClr>
                </a:solidFill>
                <a:effectLst/>
                <a:latin typeface="+mn-lt"/>
                <a:ea typeface="Calibri" panose="020F0502020204030204" pitchFamily="34" charset="0"/>
                <a:cs typeface="Times New Roman" panose="02020603050405020304" pitchFamily="18" charset="0"/>
              </a:rPr>
              <a:t>́ </a:t>
            </a:r>
            <a:r>
              <a:rPr lang="en-US" sz="1600" dirty="0" err="1">
                <a:solidFill>
                  <a:schemeClr val="tx1">
                    <a:lumMod val="95000"/>
                  </a:schemeClr>
                </a:solidFill>
                <a:effectLst/>
                <a:latin typeface="+mn-lt"/>
                <a:ea typeface="Calibri" panose="020F0502020204030204" pitchFamily="34" charset="0"/>
                <a:cs typeface="Times New Roman" panose="02020603050405020304" pitchFamily="18" charset="0"/>
              </a:rPr>
              <a:t>va</a:t>
            </a:r>
            <a:r>
              <a:rPr lang="en-US" sz="1600" dirty="0">
                <a:solidFill>
                  <a:schemeClr val="tx1">
                    <a:lumMod val="95000"/>
                  </a:schemeClr>
                </a:solidFill>
                <a:effectLst/>
                <a:latin typeface="+mn-lt"/>
                <a:ea typeface="Calibri" panose="020F0502020204030204" pitchFamily="34" charset="0"/>
                <a:cs typeface="Times New Roman" panose="02020603050405020304" pitchFamily="18" charset="0"/>
              </a:rPr>
              <a:t>̀ </a:t>
            </a:r>
            <a:r>
              <a:rPr lang="en-US" sz="1600" dirty="0" err="1">
                <a:solidFill>
                  <a:schemeClr val="tx1">
                    <a:lumMod val="95000"/>
                  </a:schemeClr>
                </a:solidFill>
                <a:effectLst/>
                <a:latin typeface="+mn-lt"/>
                <a:ea typeface="Calibri" panose="020F0502020204030204" pitchFamily="34" charset="0"/>
                <a:cs typeface="Times New Roman" panose="02020603050405020304" pitchFamily="18" charset="0"/>
              </a:rPr>
              <a:t>ngân</a:t>
            </a:r>
            <a:r>
              <a:rPr lang="en-US" sz="1600" dirty="0">
                <a:solidFill>
                  <a:schemeClr val="tx1">
                    <a:lumMod val="95000"/>
                  </a:schemeClr>
                </a:solidFill>
                <a:effectLst/>
                <a:latin typeface="+mn-lt"/>
                <a:ea typeface="Calibri" panose="020F0502020204030204" pitchFamily="34" charset="0"/>
                <a:cs typeface="Times New Roman" panose="02020603050405020304" pitchFamily="18" charset="0"/>
              </a:rPr>
              <a:t> </a:t>
            </a:r>
            <a:r>
              <a:rPr lang="en-US" sz="1600" dirty="0" err="1">
                <a:solidFill>
                  <a:schemeClr val="tx1">
                    <a:lumMod val="95000"/>
                  </a:schemeClr>
                </a:solidFill>
                <a:effectLst/>
                <a:latin typeface="+mn-lt"/>
                <a:ea typeface="Calibri" panose="020F0502020204030204" pitchFamily="34" charset="0"/>
                <a:cs typeface="Times New Roman" panose="02020603050405020304" pitchFamily="18" charset="0"/>
              </a:rPr>
              <a:t>hàng</a:t>
            </a:r>
            <a:r>
              <a:rPr lang="vi-VN" sz="1600" dirty="0">
                <a:solidFill>
                  <a:schemeClr val="tx1">
                    <a:lumMod val="95000"/>
                  </a:schemeClr>
                </a:solidFill>
                <a:latin typeface="+mn-lt"/>
                <a:ea typeface="Calibri" panose="020F0502020204030204" pitchFamily="34" charset="0"/>
                <a:cs typeface="Times New Roman" panose="02020603050405020304" pitchFamily="18" charset="0"/>
              </a:rPr>
              <a:t> để thực hiện nộp thuế qua ứng </a:t>
            </a:r>
            <a:r>
              <a:rPr lang="vi-VN" sz="1600" dirty="0" err="1">
                <a:solidFill>
                  <a:schemeClr val="tx1">
                    <a:lumMod val="95000"/>
                  </a:schemeClr>
                </a:solidFill>
                <a:latin typeface="+mn-lt"/>
                <a:ea typeface="Calibri" panose="020F0502020204030204" pitchFamily="34" charset="0"/>
                <a:cs typeface="Times New Roman" panose="02020603050405020304" pitchFamily="18" charset="0"/>
              </a:rPr>
              <a:t>dụng</a:t>
            </a:r>
            <a:r>
              <a:rPr lang="vi-VN" sz="1600" dirty="0">
                <a:solidFill>
                  <a:schemeClr val="tx1">
                    <a:lumMod val="95000"/>
                  </a:schemeClr>
                </a:solidFill>
                <a:latin typeface="+mn-lt"/>
                <a:ea typeface="Calibri" panose="020F0502020204030204" pitchFamily="34" charset="0"/>
                <a:cs typeface="Times New Roman" panose="02020603050405020304" pitchFamily="18" charset="0"/>
              </a:rPr>
              <a:t> </a:t>
            </a:r>
            <a:r>
              <a:rPr lang="en-US" sz="1600" dirty="0" err="1">
                <a:solidFill>
                  <a:schemeClr val="tx1">
                    <a:lumMod val="95000"/>
                  </a:schemeClr>
                </a:solidFill>
                <a:latin typeface="+mn-lt"/>
                <a:ea typeface="Calibri" panose="020F0502020204030204" pitchFamily="34" charset="0"/>
                <a:cs typeface="Times New Roman" panose="02020603050405020304" pitchFamily="18" charset="0"/>
              </a:rPr>
              <a:t>eT</a:t>
            </a:r>
            <a:r>
              <a:rPr lang="vi-VN" sz="1600" dirty="0" err="1">
                <a:solidFill>
                  <a:schemeClr val="tx1">
                    <a:lumMod val="95000"/>
                  </a:schemeClr>
                </a:solidFill>
                <a:latin typeface="+mn-lt"/>
                <a:ea typeface="Calibri" panose="020F0502020204030204" pitchFamily="34" charset="0"/>
                <a:cs typeface="Times New Roman" panose="02020603050405020304" pitchFamily="18" charset="0"/>
              </a:rPr>
              <a:t>ax</a:t>
            </a:r>
            <a:r>
              <a:rPr lang="en-US" sz="1600" dirty="0">
                <a:solidFill>
                  <a:schemeClr val="tx1">
                    <a:lumMod val="95000"/>
                  </a:schemeClr>
                </a:solidFill>
                <a:latin typeface="+mn-lt"/>
                <a:ea typeface="Calibri" panose="020F0502020204030204" pitchFamily="34" charset="0"/>
                <a:cs typeface="Times New Roman" panose="02020603050405020304" pitchFamily="18" charset="0"/>
              </a:rPr>
              <a:t> M</a:t>
            </a:r>
            <a:r>
              <a:rPr lang="vi-VN" sz="1600" dirty="0" err="1">
                <a:solidFill>
                  <a:schemeClr val="tx1">
                    <a:lumMod val="95000"/>
                  </a:schemeClr>
                </a:solidFill>
                <a:latin typeface="+mn-lt"/>
                <a:ea typeface="Calibri" panose="020F0502020204030204" pitchFamily="34" charset="0"/>
                <a:cs typeface="Times New Roman" panose="02020603050405020304" pitchFamily="18" charset="0"/>
              </a:rPr>
              <a:t>obile</a:t>
            </a:r>
            <a:endParaRPr lang="en-US" sz="1600" dirty="0">
              <a:solidFill>
                <a:schemeClr val="tx1">
                  <a:lumMod val="95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78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xmlns="" id="{2BCF5459-8B67-4BEE-9B8A-8157E56468A5}"/>
              </a:ext>
            </a:extLst>
          </p:cNvPr>
          <p:cNvSpPr>
            <a:spLocks noGrp="1"/>
          </p:cNvSpPr>
          <p:nvPr>
            <p:ph type="body" idx="4294967295"/>
          </p:nvPr>
        </p:nvSpPr>
        <p:spPr>
          <a:xfrm>
            <a:off x="914400" y="666750"/>
            <a:ext cx="7696199" cy="3276600"/>
          </a:xfrm>
          <a:prstGeom prst="rect">
            <a:avLst/>
          </a:prstGeom>
        </p:spPr>
        <p:txBody>
          <a:bodyPr>
            <a:normAutofit fontScale="25000" lnSpcReduction="20000"/>
          </a:bodyPr>
          <a:lstStyle/>
          <a:p>
            <a:pPr marL="76200" indent="0">
              <a:buNone/>
            </a:pPr>
            <a:endParaRPr lang="vi-VN" sz="1600" b="1" dirty="0">
              <a:solidFill>
                <a:schemeClr val="tx1">
                  <a:lumMod val="95000"/>
                </a:schemeClr>
              </a:solidFill>
              <a:latin typeface="Arial "/>
            </a:endParaRPr>
          </a:p>
          <a:p>
            <a:pPr marL="76200" indent="0">
              <a:lnSpc>
                <a:spcPct val="120000"/>
              </a:lnSpc>
              <a:spcBef>
                <a:spcPts val="500"/>
              </a:spcBef>
              <a:spcAft>
                <a:spcPts val="500"/>
              </a:spcAft>
              <a:buNone/>
            </a:pP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CÁCH CÀI ĐẶT ETAX MOBILE</a:t>
            </a:r>
          </a:p>
          <a:p>
            <a:pPr marL="76200" indent="0">
              <a:lnSpc>
                <a:spcPct val="120000"/>
              </a:lnSpc>
              <a:spcBef>
                <a:spcPts val="500"/>
              </a:spcBef>
              <a:spcAft>
                <a:spcPts val="500"/>
              </a:spcAft>
              <a:buNone/>
            </a:pP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Trên</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hệ</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điều</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hành</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IOS (</a:t>
            </a:r>
            <a:r>
              <a:rPr lang="vi-VN" sz="1600" dirty="0">
                <a:solidFill>
                  <a:schemeClr val="tx1">
                    <a:lumMod val="95000"/>
                  </a:schemeClr>
                </a:solidFill>
                <a:latin typeface="Arial "/>
                <a:ea typeface="Times New Roman" panose="02020603050405020304" pitchFamily="18" charset="0"/>
                <a:cs typeface="Times New Roman" panose="02020603050405020304" pitchFamily="18" charset="0"/>
              </a:rPr>
              <a:t>sử dụng cho các dòng điện thoại I</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phone)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từ</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9.0/9.1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trở</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lên</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người</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dùng</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vào</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App store,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nhập</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từ</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khóa</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tìm</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kiếm</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b="1" dirty="0">
                <a:solidFill>
                  <a:schemeClr val="tx1">
                    <a:lumMod val="95000"/>
                  </a:schemeClr>
                </a:solidFill>
                <a:latin typeface="Arial "/>
                <a:ea typeface="Times New Roman" panose="02020603050405020304" pitchFamily="18" charset="0"/>
                <a:cs typeface="Times New Roman" panose="02020603050405020304" pitchFamily="18" charset="0"/>
              </a:rPr>
              <a:t>“</a:t>
            </a:r>
            <a:r>
              <a:rPr lang="en-US" sz="1600" b="1" dirty="0" err="1">
                <a:solidFill>
                  <a:schemeClr val="tx1">
                    <a:lumMod val="95000"/>
                  </a:schemeClr>
                </a:solidFill>
                <a:latin typeface="Arial "/>
                <a:ea typeface="Times New Roman" panose="02020603050405020304" pitchFamily="18" charset="0"/>
                <a:cs typeface="Times New Roman" panose="02020603050405020304" pitchFamily="18" charset="0"/>
              </a:rPr>
              <a:t>eTax</a:t>
            </a:r>
            <a:r>
              <a:rPr lang="en-US" sz="1600" b="1" dirty="0">
                <a:solidFill>
                  <a:schemeClr val="tx1">
                    <a:lumMod val="95000"/>
                  </a:schemeClr>
                </a:solidFill>
                <a:latin typeface="Arial "/>
                <a:ea typeface="Times New Roman" panose="02020603050405020304" pitchFamily="18" charset="0"/>
                <a:cs typeface="Times New Roman" panose="02020603050405020304" pitchFamily="18" charset="0"/>
              </a:rPr>
              <a:t> Mobile”</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sau</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đó</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tải</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vi-VN" sz="1600" dirty="0">
                <a:solidFill>
                  <a:schemeClr val="tx1">
                    <a:lumMod val="95000"/>
                  </a:schemeClr>
                </a:solidFill>
                <a:latin typeface="Arial "/>
                <a:ea typeface="Times New Roman" panose="02020603050405020304" pitchFamily="18" charset="0"/>
                <a:cs typeface="Times New Roman" panose="02020603050405020304" pitchFamily="18" charset="0"/>
              </a:rPr>
              <a:t>A</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pp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và</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cài</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đặt</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a:t>
            </a:r>
          </a:p>
          <a:p>
            <a:pPr marL="76200" indent="0" algn="just">
              <a:lnSpc>
                <a:spcPct val="120000"/>
              </a:lnSpc>
              <a:spcBef>
                <a:spcPts val="500"/>
              </a:spcBef>
              <a:spcAft>
                <a:spcPts val="500"/>
              </a:spcAft>
              <a:buNone/>
            </a:pP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Trên</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hệ</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điều</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hành</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Android </a:t>
            </a:r>
            <a:r>
              <a:rPr lang="vi-VN" sz="1600" dirty="0">
                <a:solidFill>
                  <a:schemeClr val="tx1">
                    <a:lumMod val="95000"/>
                  </a:schemeClr>
                </a:solidFill>
                <a:latin typeface="Arial "/>
                <a:ea typeface="Times New Roman" panose="02020603050405020304" pitchFamily="18" charset="0"/>
                <a:cs typeface="Times New Roman" panose="02020603050405020304" pitchFamily="18" charset="0"/>
              </a:rPr>
              <a:t>(sử dụng cho các dòng điện thoại thông minh của các hãng điện thoại khác ngoài Iphone)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từ</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4.1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trở</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lên</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người</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dùng</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vào</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Google play,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nhập</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từ</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khóa</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tìm</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kiếm</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b="1" dirty="0">
                <a:solidFill>
                  <a:schemeClr val="tx1">
                    <a:lumMod val="95000"/>
                  </a:schemeClr>
                </a:solidFill>
                <a:latin typeface="Arial "/>
                <a:ea typeface="Times New Roman" panose="02020603050405020304" pitchFamily="18" charset="0"/>
                <a:cs typeface="Times New Roman" panose="02020603050405020304" pitchFamily="18" charset="0"/>
              </a:rPr>
              <a:t>“</a:t>
            </a:r>
            <a:r>
              <a:rPr lang="en-US" sz="1600" b="1" dirty="0" err="1">
                <a:solidFill>
                  <a:schemeClr val="tx1">
                    <a:lumMod val="95000"/>
                  </a:schemeClr>
                </a:solidFill>
                <a:latin typeface="Arial "/>
                <a:ea typeface="Times New Roman" panose="02020603050405020304" pitchFamily="18" charset="0"/>
                <a:cs typeface="Times New Roman" panose="02020603050405020304" pitchFamily="18" charset="0"/>
              </a:rPr>
              <a:t>eTax</a:t>
            </a:r>
            <a:r>
              <a:rPr lang="en-US" sz="1600" b="1" dirty="0">
                <a:solidFill>
                  <a:schemeClr val="tx1">
                    <a:lumMod val="95000"/>
                  </a:schemeClr>
                </a:solidFill>
                <a:latin typeface="Arial "/>
                <a:ea typeface="Times New Roman" panose="02020603050405020304" pitchFamily="18" charset="0"/>
                <a:cs typeface="Times New Roman" panose="02020603050405020304" pitchFamily="18" charset="0"/>
              </a:rPr>
              <a:t> Mobile”</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và</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tải</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app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về</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máy</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và</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cài</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 </a:t>
            </a:r>
            <a:r>
              <a:rPr lang="en-US" sz="1600" dirty="0" err="1">
                <a:solidFill>
                  <a:schemeClr val="tx1">
                    <a:lumMod val="95000"/>
                  </a:schemeClr>
                </a:solidFill>
                <a:latin typeface="Arial "/>
                <a:ea typeface="Times New Roman" panose="02020603050405020304" pitchFamily="18" charset="0"/>
                <a:cs typeface="Times New Roman" panose="02020603050405020304" pitchFamily="18" charset="0"/>
              </a:rPr>
              <a:t>đặt</a:t>
            </a:r>
            <a:r>
              <a:rPr lang="en-US" sz="1600" dirty="0">
                <a:solidFill>
                  <a:schemeClr val="tx1">
                    <a:lumMod val="95000"/>
                  </a:schemeClr>
                </a:solidFill>
                <a:latin typeface="Arial "/>
                <a:ea typeface="Times New Roman" panose="02020603050405020304" pitchFamily="18" charset="0"/>
                <a:cs typeface="Times New Roman" panose="02020603050405020304" pitchFamily="18" charset="0"/>
              </a:rPr>
              <a:t>.</a:t>
            </a:r>
          </a:p>
          <a:p>
            <a:pPr marL="76200" indent="0">
              <a:lnSpc>
                <a:spcPct val="90000"/>
              </a:lnSpc>
              <a:spcBef>
                <a:spcPts val="500"/>
              </a:spcBef>
              <a:spcAft>
                <a:spcPts val="500"/>
              </a:spcAft>
              <a:buNone/>
            </a:pPr>
            <a:endParaRPr lang="vi-VN" sz="1600" b="1" dirty="0">
              <a:solidFill>
                <a:schemeClr val="tx1">
                  <a:lumMod val="95000"/>
                </a:schemeClr>
              </a:solidFill>
              <a:latin typeface="Arial "/>
            </a:endParaRPr>
          </a:p>
          <a:p>
            <a:pPr marL="76200" indent="0">
              <a:lnSpc>
                <a:spcPct val="90000"/>
              </a:lnSpc>
              <a:spcBef>
                <a:spcPts val="500"/>
              </a:spcBef>
              <a:spcAft>
                <a:spcPts val="500"/>
              </a:spcAft>
              <a:buNone/>
            </a:pPr>
            <a:endParaRPr lang="vi-VN" sz="1600" b="1" dirty="0">
              <a:solidFill>
                <a:schemeClr val="tx1">
                  <a:lumMod val="95000"/>
                </a:schemeClr>
              </a:solidFill>
              <a:latin typeface="Arial "/>
            </a:endParaRPr>
          </a:p>
          <a:p>
            <a:pPr marL="76200" indent="0" algn="just">
              <a:lnSpc>
                <a:spcPct val="90000"/>
              </a:lnSpc>
              <a:spcBef>
                <a:spcPts val="500"/>
              </a:spcBef>
              <a:spcAft>
                <a:spcPts val="500"/>
              </a:spcAft>
              <a:buNone/>
            </a:pPr>
            <a:endParaRPr lang="vi-VN" sz="1600" b="1" dirty="0">
              <a:solidFill>
                <a:schemeClr val="tx1">
                  <a:lumMod val="95000"/>
                </a:schemeClr>
              </a:solidFill>
              <a:latin typeface="Arial "/>
            </a:endParaRPr>
          </a:p>
          <a:p>
            <a:pPr marL="76200" indent="0" algn="l">
              <a:lnSpc>
                <a:spcPct val="120000"/>
              </a:lnSpc>
              <a:spcBef>
                <a:spcPts val="500"/>
              </a:spcBef>
              <a:spcAft>
                <a:spcPts val="500"/>
              </a:spcAft>
              <a:buNone/>
            </a:pPr>
            <a:endParaRPr lang="vi-VN" sz="1600" b="1" dirty="0">
              <a:solidFill>
                <a:schemeClr val="tx1">
                  <a:lumMod val="95000"/>
                </a:schemeClr>
              </a:solidFill>
              <a:latin typeface="Arial "/>
            </a:endParaRPr>
          </a:p>
          <a:p>
            <a:pPr marL="76200" indent="0" algn="l">
              <a:lnSpc>
                <a:spcPct val="120000"/>
              </a:lnSpc>
              <a:spcBef>
                <a:spcPts val="500"/>
              </a:spcBef>
              <a:spcAft>
                <a:spcPts val="500"/>
              </a:spcAft>
              <a:buNone/>
            </a:pPr>
            <a:endParaRPr lang="vi-VN" sz="1600" b="1" dirty="0">
              <a:solidFill>
                <a:schemeClr val="tx1">
                  <a:lumMod val="95000"/>
                </a:schemeClr>
              </a:solidFill>
              <a:latin typeface="Arial "/>
            </a:endParaRPr>
          </a:p>
          <a:p>
            <a:pPr marL="76200" indent="0" algn="l">
              <a:lnSpc>
                <a:spcPct val="120000"/>
              </a:lnSpc>
              <a:spcBef>
                <a:spcPts val="500"/>
              </a:spcBef>
              <a:spcAft>
                <a:spcPts val="500"/>
              </a:spcAft>
              <a:buNone/>
            </a:pPr>
            <a:endParaRPr lang="vi-VN" sz="1600" b="1" dirty="0">
              <a:solidFill>
                <a:schemeClr val="tx1">
                  <a:lumMod val="95000"/>
                </a:schemeClr>
              </a:solidFill>
              <a:latin typeface="Arial "/>
            </a:endParaRPr>
          </a:p>
          <a:p>
            <a:pPr marL="76200" indent="0" algn="l">
              <a:lnSpc>
                <a:spcPct val="120000"/>
              </a:lnSpc>
              <a:spcBef>
                <a:spcPts val="500"/>
              </a:spcBef>
              <a:spcAft>
                <a:spcPts val="500"/>
              </a:spcAft>
              <a:buNone/>
            </a:pPr>
            <a:endParaRPr lang="vi-VN" sz="1600" b="1" dirty="0">
              <a:solidFill>
                <a:schemeClr val="tx1">
                  <a:lumMod val="95000"/>
                </a:schemeClr>
              </a:solidFill>
              <a:latin typeface="Arial "/>
            </a:endParaRPr>
          </a:p>
          <a:p>
            <a:pPr marL="76200" indent="0" algn="l">
              <a:lnSpc>
                <a:spcPct val="120000"/>
              </a:lnSpc>
              <a:spcBef>
                <a:spcPts val="500"/>
              </a:spcBef>
              <a:spcAft>
                <a:spcPts val="500"/>
              </a:spcAft>
              <a:buNone/>
            </a:pPr>
            <a:endParaRPr lang="en-US" sz="1600" b="1" dirty="0">
              <a:solidFill>
                <a:schemeClr val="tx1">
                  <a:lumMod val="95000"/>
                </a:schemeClr>
              </a:solidFill>
              <a:latin typeface="Arial "/>
            </a:endParaRPr>
          </a:p>
          <a:p>
            <a:pPr marL="76200" indent="0" algn="l">
              <a:lnSpc>
                <a:spcPct val="120000"/>
              </a:lnSpc>
              <a:spcBef>
                <a:spcPts val="500"/>
              </a:spcBef>
              <a:spcAft>
                <a:spcPts val="500"/>
              </a:spcAft>
              <a:buNone/>
            </a:pPr>
            <a:endParaRPr lang="en-US" sz="1600" b="1" dirty="0">
              <a:solidFill>
                <a:schemeClr val="tx1">
                  <a:lumMod val="95000"/>
                </a:schemeClr>
              </a:solidFill>
              <a:latin typeface="Arial "/>
            </a:endParaRPr>
          </a:p>
          <a:p>
            <a:pPr marL="76200" indent="0" algn="l">
              <a:lnSpc>
                <a:spcPct val="120000"/>
              </a:lnSpc>
              <a:spcBef>
                <a:spcPts val="500"/>
              </a:spcBef>
              <a:spcAft>
                <a:spcPts val="500"/>
              </a:spcAft>
              <a:buNone/>
            </a:pPr>
            <a:endParaRPr lang="en-US" sz="1600" b="1" dirty="0">
              <a:solidFill>
                <a:schemeClr val="tx1">
                  <a:lumMod val="95000"/>
                </a:schemeClr>
              </a:solidFill>
              <a:latin typeface="Arial "/>
            </a:endParaRPr>
          </a:p>
          <a:p>
            <a:pPr marL="76200" indent="0" algn="l">
              <a:lnSpc>
                <a:spcPct val="120000"/>
              </a:lnSpc>
              <a:spcBef>
                <a:spcPts val="500"/>
              </a:spcBef>
              <a:spcAft>
                <a:spcPts val="500"/>
              </a:spcAft>
              <a:buNone/>
            </a:pPr>
            <a:endParaRPr lang="en-US" sz="1600" b="1" dirty="0">
              <a:solidFill>
                <a:schemeClr val="tx1">
                  <a:lumMod val="95000"/>
                </a:schemeClr>
              </a:solidFill>
              <a:latin typeface="Arial "/>
            </a:endParaRPr>
          </a:p>
          <a:p>
            <a:pPr marL="76200" indent="0" algn="l">
              <a:lnSpc>
                <a:spcPct val="120000"/>
              </a:lnSpc>
              <a:spcBef>
                <a:spcPts val="500"/>
              </a:spcBef>
              <a:spcAft>
                <a:spcPts val="500"/>
              </a:spcAft>
              <a:buNone/>
            </a:pPr>
            <a:r>
              <a:rPr lang="vi-VN" sz="6400" b="1" dirty="0">
                <a:solidFill>
                  <a:schemeClr val="tx1">
                    <a:lumMod val="95000"/>
                  </a:schemeClr>
                </a:solidFill>
                <a:latin typeface="Arial "/>
              </a:rPr>
              <a:t>* Cách cài đặt </a:t>
            </a:r>
            <a:r>
              <a:rPr lang="en-US" sz="6600" dirty="0" err="1">
                <a:solidFill>
                  <a:schemeClr val="tx1">
                    <a:lumMod val="95000"/>
                  </a:schemeClr>
                </a:solidFill>
                <a:latin typeface="+mn-lt"/>
                <a:ea typeface="Calibri" panose="020F0502020204030204" pitchFamily="34" charset="0"/>
                <a:cs typeface="Times New Roman" panose="02020603050405020304" pitchFamily="18" charset="0"/>
              </a:rPr>
              <a:t>eT</a:t>
            </a:r>
            <a:r>
              <a:rPr lang="vi-VN" sz="6600" dirty="0" err="1">
                <a:solidFill>
                  <a:schemeClr val="tx1">
                    <a:lumMod val="95000"/>
                  </a:schemeClr>
                </a:solidFill>
                <a:latin typeface="+mn-lt"/>
                <a:ea typeface="Calibri" panose="020F0502020204030204" pitchFamily="34" charset="0"/>
                <a:cs typeface="Times New Roman" panose="02020603050405020304" pitchFamily="18" charset="0"/>
              </a:rPr>
              <a:t>ax</a:t>
            </a:r>
            <a:r>
              <a:rPr lang="en-US" sz="6600" dirty="0">
                <a:solidFill>
                  <a:schemeClr val="tx1">
                    <a:lumMod val="95000"/>
                  </a:schemeClr>
                </a:solidFill>
                <a:latin typeface="+mn-lt"/>
                <a:ea typeface="Calibri" panose="020F0502020204030204" pitchFamily="34" charset="0"/>
                <a:cs typeface="Times New Roman" panose="02020603050405020304" pitchFamily="18" charset="0"/>
              </a:rPr>
              <a:t> M</a:t>
            </a:r>
            <a:r>
              <a:rPr lang="vi-VN" sz="6600" dirty="0" err="1">
                <a:solidFill>
                  <a:schemeClr val="tx1">
                    <a:lumMod val="95000"/>
                  </a:schemeClr>
                </a:solidFill>
                <a:latin typeface="+mn-lt"/>
                <a:ea typeface="Calibri" panose="020F0502020204030204" pitchFamily="34" charset="0"/>
                <a:cs typeface="Times New Roman" panose="02020603050405020304" pitchFamily="18" charset="0"/>
              </a:rPr>
              <a:t>obile</a:t>
            </a:r>
            <a:r>
              <a:rPr lang="vi-VN" sz="6600" dirty="0">
                <a:solidFill>
                  <a:schemeClr val="tx1">
                    <a:lumMod val="95000"/>
                  </a:schemeClr>
                </a:solidFill>
                <a:latin typeface="+mn-lt"/>
                <a:ea typeface="Calibri" panose="020F0502020204030204" pitchFamily="34" charset="0"/>
                <a:cs typeface="Times New Roman" panose="02020603050405020304" pitchFamily="18" charset="0"/>
              </a:rPr>
              <a:t> </a:t>
            </a:r>
            <a:r>
              <a:rPr lang="vi-VN" sz="6400" b="1" dirty="0">
                <a:solidFill>
                  <a:schemeClr val="tx1">
                    <a:lumMod val="95000"/>
                  </a:schemeClr>
                </a:solidFill>
                <a:latin typeface="Arial "/>
              </a:rPr>
              <a:t>: </a:t>
            </a:r>
          </a:p>
          <a:p>
            <a:pPr marL="76200" indent="0" algn="just">
              <a:lnSpc>
                <a:spcPct val="120000"/>
              </a:lnSpc>
              <a:spcBef>
                <a:spcPts val="500"/>
              </a:spcBef>
              <a:spcAft>
                <a:spcPts val="500"/>
              </a:spcAft>
              <a:buNone/>
            </a:pP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Trên</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hệ</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điều</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hành</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IOS (</a:t>
            </a:r>
            <a:r>
              <a:rPr lang="vi-VN" sz="6400" dirty="0">
                <a:solidFill>
                  <a:schemeClr val="tx1">
                    <a:lumMod val="95000"/>
                  </a:schemeClr>
                </a:solidFill>
                <a:effectLst/>
                <a:latin typeface="Arial "/>
                <a:ea typeface="Times New Roman" panose="02020603050405020304" pitchFamily="18" charset="0"/>
                <a:cs typeface="Times New Roman" panose="02020603050405020304" pitchFamily="18" charset="0"/>
              </a:rPr>
              <a:t>sử dụng cho các dòng điện thoại </a:t>
            </a:r>
            <a:r>
              <a:rPr lang="vi-VN" sz="6400" dirty="0">
                <a:solidFill>
                  <a:schemeClr val="tx1">
                    <a:lumMod val="95000"/>
                  </a:schemeClr>
                </a:solidFill>
                <a:latin typeface="Arial "/>
                <a:ea typeface="Times New Roman" panose="02020603050405020304" pitchFamily="18" charset="0"/>
                <a:cs typeface="Times New Roman" panose="02020603050405020304" pitchFamily="18" charset="0"/>
              </a:rPr>
              <a:t>I</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phone)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từ</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9.0/9.1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trở</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lên</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người</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dùng</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vào</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App store,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nhập</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từ</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khóa</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tìm</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kiếm</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b="1" dirty="0">
                <a:solidFill>
                  <a:schemeClr val="tx1">
                    <a:lumMod val="95000"/>
                  </a:schemeClr>
                </a:solidFill>
                <a:effectLst/>
                <a:latin typeface="Arial "/>
                <a:ea typeface="Times New Roman" panose="02020603050405020304" pitchFamily="18" charset="0"/>
                <a:cs typeface="Times New Roman" panose="02020603050405020304" pitchFamily="18" charset="0"/>
              </a:rPr>
              <a:t>“</a:t>
            </a:r>
            <a:r>
              <a:rPr lang="en-US" sz="6400" b="1" dirty="0" err="1">
                <a:solidFill>
                  <a:schemeClr val="tx1">
                    <a:lumMod val="95000"/>
                  </a:schemeClr>
                </a:solidFill>
                <a:effectLst/>
                <a:latin typeface="Arial "/>
                <a:ea typeface="Times New Roman" panose="02020603050405020304" pitchFamily="18" charset="0"/>
                <a:cs typeface="Times New Roman" panose="02020603050405020304" pitchFamily="18" charset="0"/>
              </a:rPr>
              <a:t>eTax</a:t>
            </a:r>
            <a:r>
              <a:rPr lang="en-US" sz="6400" b="1" dirty="0">
                <a:solidFill>
                  <a:schemeClr val="tx1">
                    <a:lumMod val="95000"/>
                  </a:schemeClr>
                </a:solidFill>
                <a:effectLst/>
                <a:latin typeface="Arial "/>
                <a:ea typeface="Times New Roman" panose="02020603050405020304" pitchFamily="18" charset="0"/>
                <a:cs typeface="Times New Roman" panose="02020603050405020304" pitchFamily="18" charset="0"/>
              </a:rPr>
              <a:t> Mobile”</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sau</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đó</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tải</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vi-VN" sz="6400" dirty="0">
                <a:solidFill>
                  <a:schemeClr val="tx1">
                    <a:lumMod val="95000"/>
                  </a:schemeClr>
                </a:solidFill>
                <a:effectLst/>
                <a:latin typeface="Arial "/>
                <a:ea typeface="Times New Roman" panose="02020603050405020304" pitchFamily="18" charset="0"/>
                <a:cs typeface="Times New Roman" panose="02020603050405020304" pitchFamily="18" charset="0"/>
              </a:rPr>
              <a:t>A</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pp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và</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cài</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đặt</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a:t>
            </a:r>
          </a:p>
          <a:p>
            <a:pPr marL="76200" indent="0" algn="just">
              <a:lnSpc>
                <a:spcPct val="120000"/>
              </a:lnSpc>
              <a:spcBef>
                <a:spcPts val="500"/>
              </a:spcBef>
              <a:spcAft>
                <a:spcPts val="500"/>
              </a:spcAft>
              <a:buNone/>
            </a:pP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Trên</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hệ</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điều</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hành</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Android </a:t>
            </a:r>
            <a:r>
              <a:rPr lang="vi-VN" sz="6400" dirty="0">
                <a:solidFill>
                  <a:schemeClr val="tx1">
                    <a:lumMod val="95000"/>
                  </a:schemeClr>
                </a:solidFill>
                <a:effectLst/>
                <a:latin typeface="Arial "/>
                <a:ea typeface="Times New Roman" panose="02020603050405020304" pitchFamily="18" charset="0"/>
                <a:cs typeface="Times New Roman" panose="02020603050405020304" pitchFamily="18" charset="0"/>
              </a:rPr>
              <a:t>(sử dụng cho các dòng điện thoại thông minh của các hãng điện thoại khác ngoài </a:t>
            </a:r>
            <a:r>
              <a:rPr lang="vi-VN"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Iphone</a:t>
            </a:r>
            <a:r>
              <a:rPr lang="vi-VN"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từ</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4.1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trở</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lên</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người</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dùng</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vào</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Google play,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nhập</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từ</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khóa</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tìm</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kiếm</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b="1" dirty="0">
                <a:solidFill>
                  <a:schemeClr val="tx1">
                    <a:lumMod val="95000"/>
                  </a:schemeClr>
                </a:solidFill>
                <a:effectLst/>
                <a:latin typeface="Arial "/>
                <a:ea typeface="Times New Roman" panose="02020603050405020304" pitchFamily="18" charset="0"/>
                <a:cs typeface="Times New Roman" panose="02020603050405020304" pitchFamily="18" charset="0"/>
              </a:rPr>
              <a:t>“</a:t>
            </a:r>
            <a:r>
              <a:rPr lang="en-US" sz="6400" b="1" dirty="0" err="1">
                <a:solidFill>
                  <a:schemeClr val="tx1">
                    <a:lumMod val="95000"/>
                  </a:schemeClr>
                </a:solidFill>
                <a:effectLst/>
                <a:latin typeface="Arial "/>
                <a:ea typeface="Times New Roman" panose="02020603050405020304" pitchFamily="18" charset="0"/>
                <a:cs typeface="Times New Roman" panose="02020603050405020304" pitchFamily="18" charset="0"/>
              </a:rPr>
              <a:t>eTax</a:t>
            </a:r>
            <a:r>
              <a:rPr lang="en-US" sz="6400" b="1" dirty="0">
                <a:solidFill>
                  <a:schemeClr val="tx1">
                    <a:lumMod val="95000"/>
                  </a:schemeClr>
                </a:solidFill>
                <a:effectLst/>
                <a:latin typeface="Arial "/>
                <a:ea typeface="Times New Roman" panose="02020603050405020304" pitchFamily="18" charset="0"/>
                <a:cs typeface="Times New Roman" panose="02020603050405020304" pitchFamily="18" charset="0"/>
              </a:rPr>
              <a:t> Mobile”</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và</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tải</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app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về</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máy</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và</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cài</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 </a:t>
            </a:r>
            <a:r>
              <a:rPr lang="en-US" sz="6400" dirty="0" err="1">
                <a:solidFill>
                  <a:schemeClr val="tx1">
                    <a:lumMod val="95000"/>
                  </a:schemeClr>
                </a:solidFill>
                <a:effectLst/>
                <a:latin typeface="Arial "/>
                <a:ea typeface="Times New Roman" panose="02020603050405020304" pitchFamily="18" charset="0"/>
                <a:cs typeface="Times New Roman" panose="02020603050405020304" pitchFamily="18" charset="0"/>
              </a:rPr>
              <a:t>đặt</a:t>
            </a:r>
            <a:r>
              <a:rPr lang="en-US" sz="6400" dirty="0">
                <a:solidFill>
                  <a:schemeClr val="tx1">
                    <a:lumMod val="95000"/>
                  </a:schemeClr>
                </a:solidFill>
                <a:effectLst/>
                <a:latin typeface="Arial "/>
                <a:ea typeface="Times New Roman" panose="02020603050405020304" pitchFamily="18" charset="0"/>
                <a:cs typeface="Times New Roman" panose="02020603050405020304" pitchFamily="18" charset="0"/>
              </a:rPr>
              <a:t>.</a:t>
            </a:r>
          </a:p>
          <a:p>
            <a:pPr marL="76200" indent="0" algn="just">
              <a:lnSpc>
                <a:spcPct val="120000"/>
              </a:lnSpc>
              <a:spcBef>
                <a:spcPts val="500"/>
              </a:spcBef>
              <a:spcAft>
                <a:spcPts val="500"/>
              </a:spcAft>
              <a:buNone/>
            </a:pPr>
            <a:endParaRPr lang="en-US" sz="1600" dirty="0">
              <a:solidFill>
                <a:schemeClr val="tx1">
                  <a:lumMod val="95000"/>
                </a:schemeClr>
              </a:solidFill>
              <a:effectLst/>
              <a:latin typeface="Arial "/>
              <a:ea typeface="Calibri" panose="020F0502020204030204" pitchFamily="34" charset="0"/>
              <a:cs typeface="Times New Roman" panose="02020603050405020304" pitchFamily="18" charset="0"/>
            </a:endParaRPr>
          </a:p>
          <a:p>
            <a:pPr marL="76200" indent="0" algn="just">
              <a:lnSpc>
                <a:spcPct val="120000"/>
              </a:lnSpc>
              <a:spcBef>
                <a:spcPts val="500"/>
              </a:spcBef>
              <a:spcAft>
                <a:spcPts val="500"/>
              </a:spcAft>
              <a:buNone/>
            </a:pPr>
            <a:endParaRPr lang="vi-VN" sz="1600" b="1" dirty="0">
              <a:solidFill>
                <a:schemeClr val="tx1">
                  <a:lumMod val="95000"/>
                </a:schemeClr>
              </a:solidFill>
              <a:effectLst/>
              <a:latin typeface="Arial "/>
              <a:ea typeface="Times New Roman" panose="02020603050405020304" pitchFamily="18" charset="0"/>
              <a:cs typeface="Times New Roman" panose="02020603050405020304" pitchFamily="18" charset="0"/>
            </a:endParaRPr>
          </a:p>
          <a:p>
            <a:pPr marL="76200" indent="0" algn="just">
              <a:lnSpc>
                <a:spcPct val="90000"/>
              </a:lnSpc>
              <a:spcBef>
                <a:spcPts val="500"/>
              </a:spcBef>
              <a:spcAft>
                <a:spcPts val="500"/>
              </a:spcAft>
              <a:buNone/>
            </a:pPr>
            <a:endParaRPr lang="vi-VN" sz="1600" b="1" dirty="0">
              <a:solidFill>
                <a:schemeClr val="tx1">
                  <a:lumMod val="95000"/>
                </a:schemeClr>
              </a:solidFill>
              <a:latin typeface="Arial "/>
              <a:ea typeface="Times New Roman" panose="02020603050405020304" pitchFamily="18" charset="0"/>
              <a:cs typeface="Times New Roman" panose="02020603050405020304" pitchFamily="18" charset="0"/>
            </a:endParaRPr>
          </a:p>
          <a:p>
            <a:pPr marL="76200" indent="0" algn="just">
              <a:lnSpc>
                <a:spcPct val="90000"/>
              </a:lnSpc>
              <a:spcBef>
                <a:spcPts val="500"/>
              </a:spcBef>
              <a:spcAft>
                <a:spcPts val="500"/>
              </a:spcAft>
              <a:buNone/>
            </a:pPr>
            <a:endParaRPr lang="vi-VN" sz="1600" b="1" dirty="0">
              <a:solidFill>
                <a:schemeClr val="tx1">
                  <a:lumMod val="95000"/>
                </a:schemeClr>
              </a:solidFill>
              <a:effectLst/>
              <a:latin typeface="Arial "/>
              <a:ea typeface="Times New Roman" panose="02020603050405020304" pitchFamily="18" charset="0"/>
              <a:cs typeface="Times New Roman" panose="02020603050405020304" pitchFamily="18" charset="0"/>
            </a:endParaRPr>
          </a:p>
          <a:p>
            <a:pPr marL="76200" indent="0" algn="just">
              <a:lnSpc>
                <a:spcPct val="90000"/>
              </a:lnSpc>
              <a:spcBef>
                <a:spcPts val="500"/>
              </a:spcBef>
              <a:spcAft>
                <a:spcPts val="500"/>
              </a:spcAft>
              <a:buNone/>
            </a:pPr>
            <a:endParaRPr lang="vi-VN" sz="1600" b="1" dirty="0">
              <a:solidFill>
                <a:schemeClr val="tx1">
                  <a:lumMod val="95000"/>
                </a:schemeClr>
              </a:solidFill>
              <a:latin typeface="Arial "/>
              <a:ea typeface="Times New Roman" panose="02020603050405020304" pitchFamily="18" charset="0"/>
              <a:cs typeface="Times New Roman" panose="02020603050405020304" pitchFamily="18" charset="0"/>
            </a:endParaRPr>
          </a:p>
          <a:p>
            <a:pPr marL="76200" indent="0" algn="just">
              <a:lnSpc>
                <a:spcPct val="90000"/>
              </a:lnSpc>
              <a:spcBef>
                <a:spcPts val="500"/>
              </a:spcBef>
              <a:spcAft>
                <a:spcPts val="500"/>
              </a:spcAft>
              <a:buNone/>
            </a:pPr>
            <a:endParaRPr lang="vi-VN" sz="1600" b="1" dirty="0">
              <a:solidFill>
                <a:schemeClr val="tx1">
                  <a:lumMod val="95000"/>
                </a:schemeClr>
              </a:solidFill>
              <a:effectLst/>
              <a:latin typeface="Arial "/>
              <a:ea typeface="Times New Roman" panose="02020603050405020304" pitchFamily="18" charset="0"/>
              <a:cs typeface="Times New Roman" panose="02020603050405020304" pitchFamily="18" charset="0"/>
            </a:endParaRPr>
          </a:p>
          <a:p>
            <a:pPr marL="76200" indent="0" algn="just">
              <a:lnSpc>
                <a:spcPct val="90000"/>
              </a:lnSpc>
              <a:spcBef>
                <a:spcPts val="500"/>
              </a:spcBef>
              <a:spcAft>
                <a:spcPts val="500"/>
              </a:spcAft>
              <a:buNone/>
            </a:pPr>
            <a:endParaRPr lang="vi-VN" sz="1600" b="1" dirty="0">
              <a:solidFill>
                <a:schemeClr val="tx1">
                  <a:lumMod val="95000"/>
                </a:schemeClr>
              </a:solidFill>
              <a:latin typeface="Arial "/>
              <a:ea typeface="Times New Roman" panose="02020603050405020304" pitchFamily="18" charset="0"/>
              <a:cs typeface="Times New Roman" panose="02020603050405020304" pitchFamily="18" charset="0"/>
            </a:endParaRPr>
          </a:p>
          <a:p>
            <a:pPr marL="76200" indent="0" algn="just">
              <a:lnSpc>
                <a:spcPct val="90000"/>
              </a:lnSpc>
              <a:spcBef>
                <a:spcPts val="500"/>
              </a:spcBef>
              <a:spcAft>
                <a:spcPts val="500"/>
              </a:spcAft>
              <a:buNone/>
            </a:pPr>
            <a:endParaRPr lang="vi-VN" sz="1600" b="1" dirty="0">
              <a:solidFill>
                <a:schemeClr val="tx1">
                  <a:lumMod val="95000"/>
                </a:schemeClr>
              </a:solidFill>
              <a:effectLst/>
              <a:latin typeface="Arial "/>
              <a:ea typeface="Times New Roman" panose="02020603050405020304" pitchFamily="18" charset="0"/>
              <a:cs typeface="Times New Roman" panose="02020603050405020304" pitchFamily="18" charset="0"/>
            </a:endParaRPr>
          </a:p>
          <a:p>
            <a:pPr marL="76200" indent="0" algn="just">
              <a:lnSpc>
                <a:spcPct val="90000"/>
              </a:lnSpc>
              <a:spcBef>
                <a:spcPts val="500"/>
              </a:spcBef>
              <a:spcAft>
                <a:spcPts val="500"/>
              </a:spcAft>
              <a:buNone/>
            </a:pPr>
            <a:endParaRPr lang="vi-VN" sz="1600" b="1" dirty="0">
              <a:solidFill>
                <a:schemeClr val="tx1">
                  <a:lumMod val="95000"/>
                </a:schemeClr>
              </a:solidFill>
              <a:latin typeface="Arial "/>
              <a:ea typeface="Times New Roman" panose="02020603050405020304" pitchFamily="18" charset="0"/>
              <a:cs typeface="Times New Roman" panose="02020603050405020304" pitchFamily="18" charset="0"/>
            </a:endParaRPr>
          </a:p>
          <a:p>
            <a:pPr marL="76200" indent="0" algn="just">
              <a:lnSpc>
                <a:spcPct val="90000"/>
              </a:lnSpc>
              <a:spcBef>
                <a:spcPts val="500"/>
              </a:spcBef>
              <a:spcAft>
                <a:spcPts val="500"/>
              </a:spcAft>
              <a:buNone/>
            </a:pPr>
            <a:endParaRPr lang="vi-VN" sz="1600" b="1" dirty="0">
              <a:solidFill>
                <a:schemeClr val="tx1">
                  <a:lumMod val="95000"/>
                </a:schemeClr>
              </a:solidFill>
              <a:effectLst/>
              <a:latin typeface="Arial "/>
              <a:ea typeface="Times New Roman" panose="02020603050405020304" pitchFamily="18" charset="0"/>
              <a:cs typeface="Times New Roman" panose="02020603050405020304" pitchFamily="18" charset="0"/>
            </a:endParaRPr>
          </a:p>
          <a:p>
            <a:pPr marL="76200" indent="0" algn="just">
              <a:lnSpc>
                <a:spcPct val="90000"/>
              </a:lnSpc>
              <a:spcBef>
                <a:spcPts val="500"/>
              </a:spcBef>
              <a:spcAft>
                <a:spcPts val="500"/>
              </a:spcAft>
              <a:buNone/>
            </a:pPr>
            <a:endParaRPr lang="vi-VN" sz="1600" b="1" dirty="0">
              <a:solidFill>
                <a:schemeClr val="tx1">
                  <a:lumMod val="95000"/>
                </a:schemeClr>
              </a:solidFill>
              <a:latin typeface="Arial "/>
              <a:ea typeface="Times New Roman" panose="02020603050405020304" pitchFamily="18" charset="0"/>
              <a:cs typeface="Times New Roman" panose="02020603050405020304" pitchFamily="18" charset="0"/>
            </a:endParaRPr>
          </a:p>
          <a:p>
            <a:pPr marL="76200" indent="0" algn="just">
              <a:lnSpc>
                <a:spcPct val="90000"/>
              </a:lnSpc>
              <a:spcBef>
                <a:spcPts val="500"/>
              </a:spcBef>
              <a:spcAft>
                <a:spcPts val="500"/>
              </a:spcAft>
              <a:buNone/>
            </a:pPr>
            <a:endParaRPr lang="vi-VN" sz="1600" b="1" dirty="0">
              <a:solidFill>
                <a:schemeClr val="tx1">
                  <a:lumMod val="95000"/>
                </a:schemeClr>
              </a:solidFill>
              <a:effectLst/>
              <a:latin typeface="Arial "/>
              <a:ea typeface="Times New Roman" panose="02020603050405020304" pitchFamily="18" charset="0"/>
              <a:cs typeface="Times New Roman" panose="02020603050405020304" pitchFamily="18" charset="0"/>
            </a:endParaRPr>
          </a:p>
          <a:p>
            <a:pPr marL="76200" indent="0" algn="just">
              <a:lnSpc>
                <a:spcPct val="90000"/>
              </a:lnSpc>
              <a:spcBef>
                <a:spcPts val="500"/>
              </a:spcBef>
              <a:spcAft>
                <a:spcPts val="500"/>
              </a:spcAft>
              <a:buNone/>
            </a:pPr>
            <a:endParaRPr lang="vi-VN" sz="1600" b="1" dirty="0">
              <a:solidFill>
                <a:schemeClr val="tx1">
                  <a:lumMod val="95000"/>
                </a:schemeClr>
              </a:solidFill>
              <a:latin typeface="Arial "/>
              <a:ea typeface="Times New Roman" panose="02020603050405020304" pitchFamily="18" charset="0"/>
              <a:cs typeface="Times New Roman" panose="02020603050405020304" pitchFamily="18" charset="0"/>
            </a:endParaRPr>
          </a:p>
          <a:p>
            <a:pPr marL="76200" indent="0" algn="just">
              <a:lnSpc>
                <a:spcPct val="110000"/>
              </a:lnSpc>
              <a:spcBef>
                <a:spcPts val="500"/>
              </a:spcBef>
              <a:spcAft>
                <a:spcPts val="500"/>
              </a:spcAft>
              <a:buNone/>
            </a:pPr>
            <a:endParaRPr lang="en-US" sz="1600" dirty="0">
              <a:solidFill>
                <a:schemeClr val="tx1">
                  <a:lumMod val="95000"/>
                </a:schemeClr>
              </a:solidFill>
              <a:latin typeface="Arial "/>
            </a:endParaRPr>
          </a:p>
        </p:txBody>
      </p:sp>
    </p:spTree>
    <p:extLst>
      <p:ext uri="{BB962C8B-B14F-4D97-AF65-F5344CB8AC3E}">
        <p14:creationId xmlns:p14="http://schemas.microsoft.com/office/powerpoint/2010/main" val="267277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E36E1A-B3AF-4CE0-90E8-F77C44D5E538}"/>
              </a:ext>
            </a:extLst>
          </p:cNvPr>
          <p:cNvSpPr>
            <a:spLocks noGrp="1"/>
          </p:cNvSpPr>
          <p:nvPr>
            <p:ph type="ctrTitle"/>
          </p:nvPr>
        </p:nvSpPr>
        <p:spPr/>
        <p:txBody>
          <a:bodyPr/>
          <a:lstStyle/>
          <a:p>
            <a:endParaRPr lang="en-US"/>
          </a:p>
        </p:txBody>
      </p:sp>
      <p:pic>
        <p:nvPicPr>
          <p:cNvPr id="3" name="Picture 2">
            <a:extLst>
              <a:ext uri="{FF2B5EF4-FFF2-40B4-BE49-F238E27FC236}">
                <a16:creationId xmlns:a16="http://schemas.microsoft.com/office/drawing/2014/main" xmlns="" id="{8C0DBBDB-E306-44C0-BBB2-A13FB820CB8F}"/>
              </a:ext>
            </a:extLst>
          </p:cNvPr>
          <p:cNvPicPr>
            <a:picLocks noChangeAspect="1"/>
          </p:cNvPicPr>
          <p:nvPr/>
        </p:nvPicPr>
        <p:blipFill>
          <a:blip r:embed="rId2"/>
          <a:stretch>
            <a:fillRect/>
          </a:stretch>
        </p:blipFill>
        <p:spPr>
          <a:xfrm>
            <a:off x="457200" y="133350"/>
            <a:ext cx="8099012" cy="4857750"/>
          </a:xfrm>
          <a:prstGeom prst="rect">
            <a:avLst/>
          </a:prstGeom>
          <a:solidFill>
            <a:schemeClr val="accent5">
              <a:lumMod val="20000"/>
              <a:lumOff val="80000"/>
            </a:schemeClr>
          </a:solidFill>
        </p:spPr>
      </p:pic>
    </p:spTree>
    <p:extLst>
      <p:ext uri="{BB962C8B-B14F-4D97-AF65-F5344CB8AC3E}">
        <p14:creationId xmlns:p14="http://schemas.microsoft.com/office/powerpoint/2010/main" val="2638178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TM03457452[[fn=Celestial]]</Template>
  <TotalTime>1534</TotalTime>
  <Words>2205</Words>
  <Application>Microsoft Office PowerPoint</Application>
  <PresentationFormat>On-screen Show (16:9)</PresentationFormat>
  <Paragraphs>185</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Calibri Light</vt:lpstr>
      <vt:lpstr>Arial </vt:lpstr>
      <vt:lpstr>Arial</vt:lpstr>
      <vt:lpstr>Oswald</vt:lpstr>
      <vt:lpstr>맑은 고딕</vt:lpstr>
      <vt:lpstr>Calibri</vt:lpstr>
      <vt:lpstr>Times New Roman</vt:lpstr>
      <vt:lpstr>Celestial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3: CHỨC NĂNG VÀ TIỆN ÍCH CỦA ỨNG DỤNG eTAXMOBILE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HƯỚNG DẪN CÀI ĐẶT, SỬ DỤNG ỨNG DỤNG THUẾ ĐIỆN TỬ DÀNH CHO THIẾT BỊ DI ĐỘNG (ETAXMOBLE)</dc:title>
  <dc:creator>Mai, Duong Thi Thanh Mai (LBI-HAN)</dc:creator>
  <cp:lastModifiedBy>Admin</cp:lastModifiedBy>
  <cp:revision>63</cp:revision>
  <dcterms:modified xsi:type="dcterms:W3CDTF">2024-07-23T08:39:03Z</dcterms:modified>
</cp:coreProperties>
</file>